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ags/tag8.xml" ContentType="application/vnd.openxmlformats-officedocument.presentationml.tags+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tags/tag15.xml" ContentType="application/vnd.openxmlformats-officedocument.presentationml.tags+xml"/>
  <Default Extension="vml" ContentType="application/vnd.openxmlformats-officedocument.vmlDrawing"/>
  <Override PartName="/ppt/tags/tag13.xml" ContentType="application/vnd.openxmlformats-officedocument.presentationml.tags+xml"/>
  <Override PartName="/ppt/legacyDocTextInfo.bin" ContentType="application/vnd.ms-office.legacyDocTextInfo"/>
  <Override PartName="/ppt/slideMasters/slideMaster5.xml" ContentType="application/vnd.openxmlformats-officedocument.presentationml.slideMaster+xml"/>
  <Override PartName="/ppt/slides/slide8.xml" ContentType="application/vnd.openxmlformats-officedocument.presentationml.slide+xml"/>
  <Override PartName="/ppt/tags/tag11.xml" ContentType="application/vnd.openxmlformats-officedocument.presentationml.tags+xml"/>
  <Override PartName="/ppt/slideLayouts/slideLayout59.xml" ContentType="application/vnd.openxmlformats-officedocument.presentationml.slideLayout+xml"/>
  <Override PartName="/ppt/drawings/legacyDiagramText1.bin" ContentType="application/vnd.ms-office.legacyDiagramText"/>
  <Override PartName="/ppt/drawings/legacyDiagramText3.bin" ContentType="application/vnd.ms-office.legacyDiagramText"/>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4.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rawings/legacyDiagramText2.bin" ContentType="application/vnd.ms-office.legacyDiagramText"/>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ags/tag7.xml" ContentType="application/vnd.openxmlformats-officedocument.presentationml.tags+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1" r:id="rId5"/>
  </p:sldMasterIdLst>
  <p:notesMasterIdLst>
    <p:notesMasterId r:id="rId47"/>
  </p:notesMasterIdLst>
  <p:sldIdLst>
    <p:sldId id="461" r:id="rId6"/>
    <p:sldId id="463" r:id="rId7"/>
    <p:sldId id="462" r:id="rId8"/>
    <p:sldId id="459" r:id="rId9"/>
    <p:sldId id="336" r:id="rId10"/>
    <p:sldId id="317" r:id="rId11"/>
    <p:sldId id="338" r:id="rId12"/>
    <p:sldId id="457" r:id="rId13"/>
    <p:sldId id="323" r:id="rId14"/>
    <p:sldId id="404" r:id="rId15"/>
    <p:sldId id="340" r:id="rId16"/>
    <p:sldId id="341" r:id="rId17"/>
    <p:sldId id="347" r:id="rId18"/>
    <p:sldId id="343" r:id="rId19"/>
    <p:sldId id="345" r:id="rId20"/>
    <p:sldId id="320" r:id="rId21"/>
    <p:sldId id="349" r:id="rId22"/>
    <p:sldId id="350" r:id="rId23"/>
    <p:sldId id="355" r:id="rId24"/>
    <p:sldId id="362" r:id="rId25"/>
    <p:sldId id="364" r:id="rId26"/>
    <p:sldId id="366" r:id="rId27"/>
    <p:sldId id="369" r:id="rId28"/>
    <p:sldId id="378" r:id="rId29"/>
    <p:sldId id="379" r:id="rId30"/>
    <p:sldId id="381" r:id="rId31"/>
    <p:sldId id="398" r:id="rId32"/>
    <p:sldId id="393" r:id="rId33"/>
    <p:sldId id="382" r:id="rId34"/>
    <p:sldId id="383" r:id="rId35"/>
    <p:sldId id="400" r:id="rId36"/>
    <p:sldId id="384" r:id="rId37"/>
    <p:sldId id="386" r:id="rId38"/>
    <p:sldId id="389" r:id="rId39"/>
    <p:sldId id="261" r:id="rId40"/>
    <p:sldId id="387" r:id="rId41"/>
    <p:sldId id="464" r:id="rId42"/>
    <p:sldId id="467" r:id="rId43"/>
    <p:sldId id="465" r:id="rId44"/>
    <p:sldId id="265" r:id="rId45"/>
    <p:sldId id="466"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06/relationships/legacyDocTextInfo" Target="legacyDocTextInfo.bin"/><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B7D514-72BC-42C2-92B7-C4E60501DDBB}" type="datetimeFigureOut">
              <a:rPr lang="en-US" smtClean="0"/>
              <a:pPr/>
              <a:t>3/3/2023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F1082B-1D01-47C0-BBFB-54ACD75C6111}"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4.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4.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IN"/>
          </a:p>
        </p:txBody>
      </p:sp>
      <p:sp>
        <p:nvSpPr>
          <p:cNvPr id="4096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IN"/>
          </a:p>
        </p:txBody>
      </p:sp>
      <p:sp>
        <p:nvSpPr>
          <p:cNvPr id="40964" name="Rectangle 4"/>
          <p:cNvSpPr>
            <a:spLocks noGrp="1" noChangeArrowheads="1"/>
          </p:cNvSpPr>
          <p:nvPr>
            <p:ph type="dt" sz="half" idx="2"/>
          </p:nvPr>
        </p:nvSpPr>
        <p:spPr/>
        <p:txBody>
          <a:bodyPr/>
          <a:lstStyle>
            <a:lvl1pPr>
              <a:defRPr/>
            </a:lvl1pPr>
          </a:lstStyle>
          <a:p>
            <a:fld id="{C1B629A0-3961-4469-8982-EDD6DE4454C9}" type="datetimeFigureOut">
              <a:rPr lang="en-US" smtClean="0"/>
              <a:pPr/>
              <a:t>3/3/2023</a:t>
            </a:fld>
            <a:endParaRPr lang="en-IN"/>
          </a:p>
        </p:txBody>
      </p:sp>
      <p:sp>
        <p:nvSpPr>
          <p:cNvPr id="40965" name="Rectangle 5"/>
          <p:cNvSpPr>
            <a:spLocks noGrp="1" noChangeArrowheads="1"/>
          </p:cNvSpPr>
          <p:nvPr>
            <p:ph type="ftr" sz="quarter" idx="3"/>
          </p:nvPr>
        </p:nvSpPr>
        <p:spPr/>
        <p:txBody>
          <a:bodyPr/>
          <a:lstStyle>
            <a:lvl1pPr>
              <a:defRPr/>
            </a:lvl1pPr>
          </a:lstStyle>
          <a:p>
            <a:endParaRPr lang="en-IN"/>
          </a:p>
        </p:txBody>
      </p:sp>
      <p:sp>
        <p:nvSpPr>
          <p:cNvPr id="40966" name="Rectangle 6"/>
          <p:cNvSpPr>
            <a:spLocks noGrp="1" noChangeArrowheads="1"/>
          </p:cNvSpPr>
          <p:nvPr>
            <p:ph type="sldNum" sz="quarter" idx="4"/>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648200" y="1600200"/>
            <a:ext cx="4038600" cy="4525963"/>
          </a:xfrm>
        </p:spPr>
        <p:txBody>
          <a:bodyPr/>
          <a:lstStyle/>
          <a:p>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2526B71-64FD-48E0-A566-A3C2424206D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09A7D00-F6DC-476D-B70A-E8A2DF65D9D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70D64CD-1803-43A3-B0E6-808679B8043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IN"/>
          </a:p>
        </p:txBody>
      </p:sp>
      <p:sp>
        <p:nvSpPr>
          <p:cNvPr id="4813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IN"/>
          </a:p>
        </p:txBody>
      </p:sp>
      <p:sp>
        <p:nvSpPr>
          <p:cNvPr id="4813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IN"/>
          </a:p>
        </p:txBody>
      </p:sp>
      <p:sp>
        <p:nvSpPr>
          <p:cNvPr id="48133" name="Rectangle 5"/>
          <p:cNvSpPr>
            <a:spLocks noGrp="1" noChangeArrowheads="1"/>
          </p:cNvSpPr>
          <p:nvPr>
            <p:ph type="dt" sz="half" idx="2"/>
          </p:nvPr>
        </p:nvSpPr>
        <p:spPr/>
        <p:txBody>
          <a:bodyPr/>
          <a:lstStyle>
            <a:lvl1pPr>
              <a:defRPr/>
            </a:lvl1pPr>
          </a:lstStyle>
          <a:p>
            <a:endParaRPr lang="en-IN"/>
          </a:p>
        </p:txBody>
      </p:sp>
      <p:sp>
        <p:nvSpPr>
          <p:cNvPr id="48134" name="Rectangle 6"/>
          <p:cNvSpPr>
            <a:spLocks noGrp="1" noChangeArrowheads="1"/>
          </p:cNvSpPr>
          <p:nvPr>
            <p:ph type="ftr" sz="quarter" idx="3"/>
          </p:nvPr>
        </p:nvSpPr>
        <p:spPr/>
        <p:txBody>
          <a:bodyPr/>
          <a:lstStyle>
            <a:lvl1pPr>
              <a:defRPr/>
            </a:lvl1pPr>
          </a:lstStyle>
          <a:p>
            <a:endParaRPr lang="en-IN"/>
          </a:p>
        </p:txBody>
      </p:sp>
      <p:sp>
        <p:nvSpPr>
          <p:cNvPr id="48135" name="Rectangle 7"/>
          <p:cNvSpPr>
            <a:spLocks noGrp="1" noChangeArrowheads="1"/>
          </p:cNvSpPr>
          <p:nvPr>
            <p:ph type="sldNum" sz="quarter" idx="4"/>
          </p:nvPr>
        </p:nvSpPr>
        <p:spPr/>
        <p:txBody>
          <a:bodyPr/>
          <a:lstStyle>
            <a:lvl1pPr>
              <a:defRPr/>
            </a:lvl1pPr>
          </a:lstStyle>
          <a:p>
            <a:fld id="{4AA86A8C-B5A2-462B-AB04-703C55DC7387}" type="slidenum">
              <a:rPr lang="en-IN"/>
              <a:pPr/>
              <a:t>‹#›</a:t>
            </a:fld>
            <a:endParaRPr lang="en-I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E486097-863D-454A-8C00-B9E6AF774673}" type="slidenum">
              <a:rPr lang="en-IN"/>
              <a:pPr/>
              <a:t>‹#›</a:t>
            </a:fld>
            <a:endParaRPr lang="en-I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6C53B1E-6B75-43C1-8F33-1EF569A3C8C8}" type="slidenum">
              <a:rPr lang="en-IN"/>
              <a:pPr/>
              <a:t>‹#›</a:t>
            </a:fld>
            <a:endParaRPr lang="en-I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7F9BD1C1-F594-403C-BB13-77C14C497459}" type="slidenum">
              <a:rPr lang="en-IN"/>
              <a:pPr/>
              <a:t>‹#›</a:t>
            </a:fld>
            <a:endParaRPr lang="en-I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026FC222-7ACB-4956-B84C-E4280CE723C3}" type="slidenum">
              <a:rPr lang="en-IN"/>
              <a:pPr/>
              <a:t>‹#›</a:t>
            </a:fld>
            <a:endParaRPr lang="en-I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6CDDE218-BB1E-4D1B-A567-18E5D6662AAA}" type="slidenum">
              <a:rPr lang="en-IN"/>
              <a:pPr/>
              <a:t>‹#›</a:t>
            </a:fld>
            <a:endParaRPr lang="en-I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7B761EF9-711D-488A-BC6D-F490238B1B7D}" type="slidenum">
              <a:rPr lang="en-IN"/>
              <a:pPr/>
              <a:t>‹#›</a:t>
            </a:fld>
            <a:endParaRPr lang="en-I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E954DD99-77AD-4F1C-A912-A66268D550EB}" type="slidenum">
              <a:rPr lang="en-IN"/>
              <a:pPr/>
              <a:t>‹#›</a:t>
            </a:fld>
            <a:endParaRPr lang="en-I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F90C2F42-574F-4AA3-8C08-A1A0A659634E}" type="slidenum">
              <a:rPr lang="en-IN"/>
              <a:pPr/>
              <a:t>‹#›</a:t>
            </a:fld>
            <a:endParaRPr lang="en-I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576E5B29-091F-49B7-B18D-6D62EF38D07C}" type="slidenum">
              <a:rPr lang="en-IN"/>
              <a:pPr/>
              <a:t>‹#›</a:t>
            </a:fld>
            <a:endParaRPr lang="en-IN"/>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BB211DF1-BDD1-41E7-A589-50FB2B400A16}" type="slidenum">
              <a:rPr lang="en-IN"/>
              <a:pPr/>
              <a:t>‹#›</a:t>
            </a:fld>
            <a:endParaRPr lang="en-IN"/>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IN"/>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IN"/>
          </a:p>
        </p:txBody>
      </p:sp>
      <p:sp>
        <p:nvSpPr>
          <p:cNvPr id="20484" name="Rectangle 4"/>
          <p:cNvSpPr>
            <a:spLocks noGrp="1" noChangeArrowheads="1"/>
          </p:cNvSpPr>
          <p:nvPr>
            <p:ph type="dt" sz="half" idx="2"/>
          </p:nvPr>
        </p:nvSpPr>
        <p:spPr/>
        <p:txBody>
          <a:bodyPr/>
          <a:lstStyle>
            <a:lvl1pPr>
              <a:defRPr/>
            </a:lvl1pPr>
          </a:lstStyle>
          <a:p>
            <a:fld id="{C1B629A0-3961-4469-8982-EDD6DE4454C9}" type="datetimeFigureOut">
              <a:rPr lang="en-US" smtClean="0"/>
              <a:pPr/>
              <a:t>3/3/2023</a:t>
            </a:fld>
            <a:endParaRPr lang="en-IN"/>
          </a:p>
        </p:txBody>
      </p:sp>
      <p:sp>
        <p:nvSpPr>
          <p:cNvPr id="20485" name="Rectangle 5"/>
          <p:cNvSpPr>
            <a:spLocks noGrp="1" noChangeArrowheads="1"/>
          </p:cNvSpPr>
          <p:nvPr>
            <p:ph type="ftr" sz="quarter" idx="3"/>
          </p:nvPr>
        </p:nvSpPr>
        <p:spPr/>
        <p:txBody>
          <a:bodyPr/>
          <a:lstStyle>
            <a:lvl1pPr>
              <a:defRPr/>
            </a:lvl1pPr>
          </a:lstStyle>
          <a:p>
            <a:endParaRPr lang="en-IN"/>
          </a:p>
        </p:txBody>
      </p:sp>
      <p:sp>
        <p:nvSpPr>
          <p:cNvPr id="20486" name="Rectangle 6"/>
          <p:cNvSpPr>
            <a:spLocks noGrp="1" noChangeArrowheads="1"/>
          </p:cNvSpPr>
          <p:nvPr>
            <p:ph type="sldNum" sz="quarter" idx="4"/>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IN"/>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smtClean="0"/>
              <a:t>Click to edit Master title style</a:t>
            </a:r>
            <a:endParaRPr lang="en-IN"/>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smtClean="0"/>
              <a:t>Click to edit Master subtitle style</a:t>
            </a:r>
            <a:endParaRPr lang="en-IN"/>
          </a:p>
        </p:txBody>
      </p:sp>
      <p:sp>
        <p:nvSpPr>
          <p:cNvPr id="27653" name="Rectangle 5"/>
          <p:cNvSpPr>
            <a:spLocks noGrp="1" noChangeArrowheads="1"/>
          </p:cNvSpPr>
          <p:nvPr>
            <p:ph type="dt" sz="half" idx="2"/>
          </p:nvPr>
        </p:nvSpPr>
        <p:spPr/>
        <p:txBody>
          <a:bodyPr/>
          <a:lstStyle>
            <a:lvl1pPr>
              <a:defRPr/>
            </a:lvl1pPr>
          </a:lstStyle>
          <a:p>
            <a:endParaRPr lang="en-IN"/>
          </a:p>
        </p:txBody>
      </p:sp>
      <p:sp>
        <p:nvSpPr>
          <p:cNvPr id="27654" name="Rectangle 6"/>
          <p:cNvSpPr>
            <a:spLocks noGrp="1" noChangeArrowheads="1"/>
          </p:cNvSpPr>
          <p:nvPr>
            <p:ph type="ftr" sz="quarter" idx="3"/>
          </p:nvPr>
        </p:nvSpPr>
        <p:spPr/>
        <p:txBody>
          <a:bodyPr/>
          <a:lstStyle>
            <a:lvl1pPr>
              <a:defRPr/>
            </a:lvl1pPr>
          </a:lstStyle>
          <a:p>
            <a:endParaRPr lang="en-IN"/>
          </a:p>
        </p:txBody>
      </p:sp>
      <p:sp>
        <p:nvSpPr>
          <p:cNvPr id="27655" name="Rectangle 7"/>
          <p:cNvSpPr>
            <a:spLocks noGrp="1" noChangeArrowheads="1"/>
          </p:cNvSpPr>
          <p:nvPr>
            <p:ph type="sldNum" sz="quarter" idx="4"/>
          </p:nvPr>
        </p:nvSpPr>
        <p:spPr/>
        <p:txBody>
          <a:bodyPr/>
          <a:lstStyle>
            <a:lvl1pPr>
              <a:defRPr/>
            </a:lvl1pPr>
          </a:lstStyle>
          <a:p>
            <a:fld id="{1E6CAC4E-E892-418C-95FD-14627838A668}" type="slidenum">
              <a:rPr lang="en-IN"/>
              <a:pPr/>
              <a:t>‹#›</a:t>
            </a:fld>
            <a:endParaRPr lang="en-I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2947809A-AF45-48DF-A07A-543CDF546EC0}" type="slidenum">
              <a:rPr lang="en-IN"/>
              <a:pPr/>
              <a:t>‹#›</a:t>
            </a:fld>
            <a:endParaRPr lang="en-I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A03D8064-CF83-474D-8C8C-B8727FDA7E2B}" type="slidenum">
              <a:rPr lang="en-IN"/>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204D0EF5-75E3-4CB3-B937-D786DEF8B9F6}" type="slidenum">
              <a:rPr lang="en-IN"/>
              <a:pPr/>
              <a:t>‹#›</a:t>
            </a:fld>
            <a:endParaRPr lang="en-I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1ABCF73F-38B5-4202-9AB3-D02DBC55B8F1}" type="slidenum">
              <a:rPr lang="en-IN"/>
              <a:pPr/>
              <a:t>‹#›</a:t>
            </a:fld>
            <a:endParaRPr lang="en-I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32048679-3E12-4639-B756-555B414C4785}" type="slidenum">
              <a:rPr lang="en-IN"/>
              <a:pPr/>
              <a:t>‹#›</a:t>
            </a:fld>
            <a:endParaRPr lang="en-I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5BCEC81C-2A85-4EC1-A42D-0F5B77492861}" type="slidenum">
              <a:rPr lang="en-IN"/>
              <a:pPr/>
              <a:t>‹#›</a:t>
            </a:fld>
            <a:endParaRPr lang="en-I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57ECC34D-EF73-40A2-8059-7D5574A38E48}" type="slidenum">
              <a:rPr lang="en-IN"/>
              <a:pPr/>
              <a:t>‹#›</a:t>
            </a:fld>
            <a:endParaRPr lang="en-I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A6D83F78-C3C5-41DC-BB8A-A13B01EE7010}" type="slidenum">
              <a:rPr lang="en-IN"/>
              <a:pPr/>
              <a:t>‹#›</a:t>
            </a:fld>
            <a:endParaRPr lang="en-I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F259001-FF89-44F3-AAD6-EA0FEBFBCB94}" type="slidenum">
              <a:rPr lang="en-IN"/>
              <a:pPr/>
              <a:t>‹#›</a:t>
            </a:fld>
            <a:endParaRPr lang="en-I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endParaRPr lang="en-IN"/>
          </a:p>
        </p:txBody>
      </p:sp>
      <p:sp>
        <p:nvSpPr>
          <p:cNvPr id="5" name="Footer Placeholder 4"/>
          <p:cNvSpPr>
            <a:spLocks noGrp="1"/>
          </p:cNvSpPr>
          <p:nvPr>
            <p:ph type="ftr" sz="quarter" idx="11"/>
          </p:nvPr>
        </p:nvSpPr>
        <p:spPr/>
        <p:txBody>
          <a:bodyPr/>
          <a:lstStyle>
            <a:lvl1pPr>
              <a:defRPr/>
            </a:lvl1pPr>
          </a:lstStyle>
          <a:p>
            <a:endParaRPr lang="en-IN"/>
          </a:p>
        </p:txBody>
      </p:sp>
      <p:sp>
        <p:nvSpPr>
          <p:cNvPr id="6" name="Slide Number Placeholder 5"/>
          <p:cNvSpPr>
            <a:spLocks noGrp="1"/>
          </p:cNvSpPr>
          <p:nvPr>
            <p:ph type="sldNum" sz="quarter" idx="12"/>
          </p:nvPr>
        </p:nvSpPr>
        <p:spPr/>
        <p:txBody>
          <a:bodyPr/>
          <a:lstStyle>
            <a:lvl1pPr>
              <a:defRPr/>
            </a:lvl1pPr>
          </a:lstStyle>
          <a:p>
            <a:fld id="{6AB74FB9-FC47-4C13-A86F-25E2EA9D0372}" type="slidenum">
              <a:rPr lang="en-IN"/>
              <a:pPr/>
              <a:t>‹#›</a:t>
            </a:fld>
            <a:endParaRPr lang="en-I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C1B629A0-3961-4469-8982-EDD6DE4454C9}" type="datetimeFigureOut">
              <a:rPr lang="en-US" smtClean="0"/>
              <a:pPr/>
              <a:t>3/3/2023</a:t>
            </a:fld>
            <a:endParaRPr lang="en-IN"/>
          </a:p>
        </p:txBody>
      </p:sp>
      <p:sp>
        <p:nvSpPr>
          <p:cNvPr id="16" name="Slide Number Placeholder 15"/>
          <p:cNvSpPr>
            <a:spLocks noGrp="1"/>
          </p:cNvSpPr>
          <p:nvPr>
            <p:ph type="sldNum" sz="quarter" idx="11"/>
          </p:nvPr>
        </p:nvSpPr>
        <p:spPr/>
        <p:txBody>
          <a:bodyPr/>
          <a:lstStyle/>
          <a:p>
            <a:fld id="{162EEB1F-2A9E-4CF5-8EA7-2BFD94E82ABC}" type="slidenum">
              <a:rPr lang="en-IN" smtClean="0"/>
              <a:pPr/>
              <a:t>‹#›</a:t>
            </a:fld>
            <a:endParaRPr lang="en-IN"/>
          </a:p>
        </p:txBody>
      </p:sp>
      <p:sp>
        <p:nvSpPr>
          <p:cNvPr id="17" name="Footer Placeholder 16"/>
          <p:cNvSpPr>
            <a:spLocks noGrp="1"/>
          </p:cNvSpPr>
          <p:nvPr>
            <p:ph type="ftr" sz="quarter" idx="12"/>
          </p:nvPr>
        </p:nvSpPr>
        <p:spPr/>
        <p:txBody>
          <a:bodyPr/>
          <a:lstStyle/>
          <a:p>
            <a:endParaRPr lang="en-I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C1B629A0-3961-4469-8982-EDD6DE4454C9}" type="datetimeFigureOut">
              <a:rPr lang="en-US" smtClean="0"/>
              <a:pPr/>
              <a:t>3/3/2023</a:t>
            </a:fld>
            <a:endParaRPr lang="en-IN"/>
          </a:p>
        </p:txBody>
      </p:sp>
      <p:sp>
        <p:nvSpPr>
          <p:cNvPr id="15" name="Slide Number Placeholder 14"/>
          <p:cNvSpPr>
            <a:spLocks noGrp="1"/>
          </p:cNvSpPr>
          <p:nvPr>
            <p:ph type="sldNum" sz="quarter" idx="15"/>
          </p:nvPr>
        </p:nvSpPr>
        <p:spPr/>
        <p:txBody>
          <a:bodyPr/>
          <a:lstStyle>
            <a:lvl1pPr algn="ctr">
              <a:defRPr/>
            </a:lvl1pPr>
          </a:lstStyle>
          <a:p>
            <a:fld id="{162EEB1F-2A9E-4CF5-8EA7-2BFD94E82ABC}" type="slidenum">
              <a:rPr lang="en-IN" smtClean="0"/>
              <a:pPr/>
              <a:t>‹#›</a:t>
            </a:fld>
            <a:endParaRPr lang="en-IN"/>
          </a:p>
        </p:txBody>
      </p:sp>
      <p:sp>
        <p:nvSpPr>
          <p:cNvPr id="16" name="Footer Placeholder 15"/>
          <p:cNvSpPr>
            <a:spLocks noGrp="1"/>
          </p:cNvSpPr>
          <p:nvPr>
            <p:ph type="ftr" sz="quarter" idx="16"/>
          </p:nvPr>
        </p:nvSpPr>
        <p:spPr/>
        <p:txBody>
          <a:bodyPr/>
          <a:lstStyle/>
          <a:p>
            <a:endParaRPr lang="en-IN"/>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8" name="Footer Placeholder 7"/>
          <p:cNvSpPr>
            <a:spLocks noGrp="1"/>
          </p:cNvSpPr>
          <p:nvPr>
            <p:ph type="ftr" sz="quarter" idx="11"/>
          </p:nvPr>
        </p:nvSpPr>
        <p:spPr/>
        <p:txBody>
          <a:bodyPr/>
          <a:lstStyle>
            <a:lvl1pPr>
              <a:defRPr/>
            </a:lvl1pPr>
          </a:lstStyle>
          <a:p>
            <a:endParaRPr lang="en-IN"/>
          </a:p>
        </p:txBody>
      </p:sp>
      <p:sp>
        <p:nvSpPr>
          <p:cNvPr id="9" name="Slide Number Placeholder 8"/>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2EEB1F-2A9E-4CF5-8EA7-2BFD94E82ABC}" type="slidenum">
              <a:rPr lang="en-IN" smtClean="0"/>
              <a:pPr/>
              <a:t>‹#›</a:t>
            </a:fld>
            <a:endParaRPr lang="en-IN"/>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162EEB1F-2A9E-4CF5-8EA7-2BFD94E82ABC}" type="slidenum">
              <a:rPr lang="en-IN" smtClean="0"/>
              <a:pPr/>
              <a:t>‹#›</a:t>
            </a:fld>
            <a:endParaRPr lang="en-IN"/>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162EEB1F-2A9E-4CF5-8EA7-2BFD94E82ABC}" type="slidenum">
              <a:rPr lang="en-IN" smtClean="0"/>
              <a:pPr/>
              <a:t>‹#›</a:t>
            </a:fld>
            <a:endParaRPr lang="en-IN"/>
          </a:p>
        </p:txBody>
      </p:sp>
      <p:sp>
        <p:nvSpPr>
          <p:cNvPr id="8" name="Footer Placeholder 7"/>
          <p:cNvSpPr>
            <a:spLocks noGrp="1"/>
          </p:cNvSpPr>
          <p:nvPr>
            <p:ph type="ftr" sz="quarter" idx="11"/>
          </p:nvPr>
        </p:nvSpPr>
        <p:spPr/>
        <p:txBody>
          <a:bodyPr/>
          <a:lstStyle/>
          <a:p>
            <a:endParaRPr lang="en-IN"/>
          </a:p>
        </p:txBody>
      </p:sp>
      <p:sp>
        <p:nvSpPr>
          <p:cNvPr id="7" name="Date Placeholder 6"/>
          <p:cNvSpPr>
            <a:spLocks noGrp="1"/>
          </p:cNvSpPr>
          <p:nvPr>
            <p:ph type="dt" sz="half" idx="10"/>
          </p:nvPr>
        </p:nvSpPr>
        <p:spPr/>
        <p:txBody>
          <a:bodyPr/>
          <a:lstStyle/>
          <a:p>
            <a:fld id="{C1B629A0-3961-4469-8982-EDD6DE4454C9}" type="datetimeFigureOut">
              <a:rPr lang="en-US" smtClean="0"/>
              <a:pPr/>
              <a:t>3/3/2023</a:t>
            </a:fld>
            <a:endParaRPr lang="en-IN"/>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1B629A0-3961-4469-8982-EDD6DE4454C9}" type="datetimeFigureOut">
              <a:rPr lang="en-US" smtClean="0"/>
              <a:pPr/>
              <a:t>3/3/2023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162EEB1F-2A9E-4CF5-8EA7-2BFD94E82ABC}" type="slidenum">
              <a:rPr lang="en-IN" smtClean="0"/>
              <a:pPr/>
              <a:t>‹#›</a:t>
            </a:fld>
            <a:endParaRPr lang="en-IN"/>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B629A0-3961-4469-8982-EDD6DE4454C9}" type="datetimeFigureOut">
              <a:rPr lang="en-US" smtClean="0"/>
              <a:pPr/>
              <a:t>3/3/2023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162EEB1F-2A9E-4CF5-8EA7-2BFD94E82ABC}" type="slidenum">
              <a:rPr lang="en-IN" smtClean="0"/>
              <a:pPr/>
              <a:t>‹#›</a:t>
            </a:fld>
            <a:endParaRPr lang="en-I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C1B629A0-3961-4469-8982-EDD6DE4454C9}" type="datetimeFigureOut">
              <a:rPr lang="en-US" smtClean="0"/>
              <a:pPr/>
              <a:t>3/3/2023</a:t>
            </a:fld>
            <a:endParaRPr lang="en-IN"/>
          </a:p>
        </p:txBody>
      </p:sp>
      <p:sp>
        <p:nvSpPr>
          <p:cNvPr id="9" name="Slide Number Placeholder 8"/>
          <p:cNvSpPr>
            <a:spLocks noGrp="1"/>
          </p:cNvSpPr>
          <p:nvPr>
            <p:ph type="sldNum" sz="quarter" idx="15"/>
          </p:nvPr>
        </p:nvSpPr>
        <p:spPr/>
        <p:txBody>
          <a:bodyPr/>
          <a:lstStyle/>
          <a:p>
            <a:fld id="{162EEB1F-2A9E-4CF5-8EA7-2BFD94E82ABC}" type="slidenum">
              <a:rPr lang="en-IN" smtClean="0"/>
              <a:pPr/>
              <a:t>‹#›</a:t>
            </a:fld>
            <a:endParaRPr lang="en-IN"/>
          </a:p>
        </p:txBody>
      </p:sp>
      <p:sp>
        <p:nvSpPr>
          <p:cNvPr id="10" name="Footer Placeholder 9"/>
          <p:cNvSpPr>
            <a:spLocks noGrp="1"/>
          </p:cNvSpPr>
          <p:nvPr>
            <p:ph type="ftr" sz="quarter" idx="16"/>
          </p:nvPr>
        </p:nvSpPr>
        <p:spPr/>
        <p:txBody>
          <a:bodyPr/>
          <a:lstStyle/>
          <a:p>
            <a:endParaRPr lang="en-I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C1B629A0-3961-4469-8982-EDD6DE4454C9}" type="datetimeFigureOut">
              <a:rPr lang="en-US" smtClean="0"/>
              <a:pPr/>
              <a:t>3/3/2023</a:t>
            </a:fld>
            <a:endParaRPr lang="en-IN"/>
          </a:p>
        </p:txBody>
      </p:sp>
      <p:sp>
        <p:nvSpPr>
          <p:cNvPr id="9" name="Slide Number Placeholder 8"/>
          <p:cNvSpPr>
            <a:spLocks noGrp="1"/>
          </p:cNvSpPr>
          <p:nvPr>
            <p:ph type="sldNum" sz="quarter" idx="11"/>
          </p:nvPr>
        </p:nvSpPr>
        <p:spPr/>
        <p:txBody>
          <a:bodyPr/>
          <a:lstStyle/>
          <a:p>
            <a:fld id="{162EEB1F-2A9E-4CF5-8EA7-2BFD94E82ABC}" type="slidenum">
              <a:rPr lang="en-IN" smtClean="0"/>
              <a:pPr/>
              <a:t>‹#›</a:t>
            </a:fld>
            <a:endParaRPr lang="en-IN"/>
          </a:p>
        </p:txBody>
      </p:sp>
      <p:sp>
        <p:nvSpPr>
          <p:cNvPr id="10" name="Footer Placeholder 9"/>
          <p:cNvSpPr>
            <a:spLocks noGrp="1"/>
          </p:cNvSpPr>
          <p:nvPr>
            <p:ph type="ftr" sz="quarter" idx="12"/>
          </p:nvPr>
        </p:nvSpPr>
        <p:spPr/>
        <p:txBody>
          <a:bodyPr/>
          <a:lstStyle/>
          <a:p>
            <a:endParaRPr lang="en-IN"/>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2EEB1F-2A9E-4CF5-8EA7-2BFD94E82ABC}" type="slidenum">
              <a:rPr lang="en-IN" smtClean="0"/>
              <a:pPr/>
              <a:t>‹#›</a:t>
            </a:fld>
            <a:endParaRPr lang="en-IN"/>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1B629A0-3961-4469-8982-EDD6DE4454C9}" type="datetimeFigureOut">
              <a:rPr lang="en-US" smtClean="0"/>
              <a:pPr/>
              <a:t>3/3/2023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162EEB1F-2A9E-4CF5-8EA7-2BFD94E82ABC}" type="slidenum">
              <a:rPr lang="en-IN" smtClean="0"/>
              <a:pPr/>
              <a:t>‹#›</a:t>
            </a:fld>
            <a:endParaRPr lang="en-IN"/>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IN"/>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lipArt Placeholder 3"/>
          <p:cNvSpPr>
            <a:spLocks noGrp="1"/>
          </p:cNvSpPr>
          <p:nvPr>
            <p:ph type="clipArt" sz="half" idx="2"/>
          </p:nvPr>
        </p:nvSpPr>
        <p:spPr>
          <a:xfrm>
            <a:off x="4648200" y="1600200"/>
            <a:ext cx="4038600" cy="4525963"/>
          </a:xfrm>
        </p:spPr>
        <p:txBody>
          <a:bodyPr/>
          <a:lstStyle/>
          <a:p>
            <a:endParaRPr lang="en-IN"/>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E2526B71-64FD-48E0-A566-A3C2424206D9}"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4" name="Footer Placeholder 3"/>
          <p:cNvSpPr>
            <a:spLocks noGrp="1"/>
          </p:cNvSpPr>
          <p:nvPr>
            <p:ph type="ftr" sz="quarter" idx="11"/>
          </p:nvPr>
        </p:nvSpPr>
        <p:spPr/>
        <p:txBody>
          <a:bodyPr/>
          <a:lstStyle>
            <a:lvl1pPr>
              <a:defRPr/>
            </a:lvl1pPr>
          </a:lstStyle>
          <a:p>
            <a:endParaRPr lang="en-IN"/>
          </a:p>
        </p:txBody>
      </p:sp>
      <p:sp>
        <p:nvSpPr>
          <p:cNvPr id="5" name="Slide Number Placeholder 4"/>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09A7D00-F6DC-476D-B70A-E8A2DF65D9D4}"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B70D64CD-1803-43A3-B0E6-808679B8043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3" name="Footer Placeholder 2"/>
          <p:cNvSpPr>
            <a:spLocks noGrp="1"/>
          </p:cNvSpPr>
          <p:nvPr>
            <p:ph type="ftr" sz="quarter" idx="11"/>
          </p:nvPr>
        </p:nvSpPr>
        <p:spPr/>
        <p:txBody>
          <a:bodyPr/>
          <a:lstStyle>
            <a:lvl1pPr>
              <a:defRPr/>
            </a:lvl1pPr>
          </a:lstStyle>
          <a:p>
            <a:endParaRPr lang="en-IN"/>
          </a:p>
        </p:txBody>
      </p:sp>
      <p:sp>
        <p:nvSpPr>
          <p:cNvPr id="4" name="Slide Number Placeholder 3"/>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1B629A0-3961-4469-8982-EDD6DE4454C9}" type="datetimeFigureOut">
              <a:rPr lang="en-US" smtClean="0"/>
              <a:pPr/>
              <a:t>3/3/2023</a:t>
            </a:fld>
            <a:endParaRPr lang="en-IN"/>
          </a:p>
        </p:txBody>
      </p:sp>
      <p:sp>
        <p:nvSpPr>
          <p:cNvPr id="6" name="Footer Placeholder 5"/>
          <p:cNvSpPr>
            <a:spLocks noGrp="1"/>
          </p:cNvSpPr>
          <p:nvPr>
            <p:ph type="ftr" sz="quarter" idx="11"/>
          </p:nvPr>
        </p:nvSpPr>
        <p:spPr/>
        <p:txBody>
          <a:bodyPr/>
          <a:lstStyle>
            <a:lvl1pPr>
              <a:defRPr/>
            </a:lvl1pPr>
          </a:lstStyle>
          <a:p>
            <a:endParaRPr lang="en-IN"/>
          </a:p>
        </p:txBody>
      </p:sp>
      <p:sp>
        <p:nvSpPr>
          <p:cNvPr id="7" name="Slide Number Placeholder 6"/>
          <p:cNvSpPr>
            <a:spLocks noGrp="1"/>
          </p:cNvSpPr>
          <p:nvPr>
            <p:ph type="sldNum" sz="quarter" idx="12"/>
          </p:nvPr>
        </p:nvSpPr>
        <p:spPr/>
        <p:txBody>
          <a:bodyPr/>
          <a:lstStyle>
            <a:lvl1pPr>
              <a:defRPr/>
            </a:lvl1pPr>
          </a:lstStyle>
          <a:p>
            <a:fld id="{162EEB1F-2A9E-4CF5-8EA7-2BFD94E82ABC}" type="slidenum">
              <a:rPr lang="en-IN" smtClean="0"/>
              <a:pPr/>
              <a:t>‹#›</a:t>
            </a:fld>
            <a:endParaRPr lang="en-I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9.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1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3.jpe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IN" smtClean="0"/>
          </a:p>
        </p:txBody>
      </p:sp>
      <p:sp>
        <p:nvSpPr>
          <p:cNvPr id="1027" name="Rectangle 3"/>
          <p:cNvSpPr>
            <a:spLocks noGrp="1" noChangeArrowheads="1"/>
          </p:cNvSpPr>
          <p:nvPr>
            <p:ph type="body" idx="1"/>
            <p:custDataLst>
              <p:tags r:id="rId17"/>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1B629A0-3961-4469-8982-EDD6DE4454C9}" type="datetimeFigureOut">
              <a:rPr lang="en-US" smtClean="0"/>
              <a:pPr/>
              <a:t>3/3/2023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62EEB1F-2A9E-4CF5-8EA7-2BFD94E82ABC}"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8" r:id="rId12"/>
    <p:sldLayoutId id="2147483709" r:id="rId13"/>
    <p:sldLayoutId id="2147483710" r:id="rId14"/>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IN"/>
          </a:p>
        </p:txBody>
      </p:sp>
      <p:sp>
        <p:nvSpPr>
          <p:cNvPr id="4710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IN" smtClean="0"/>
          </a:p>
        </p:txBody>
      </p:sp>
      <p:sp>
        <p:nvSpPr>
          <p:cNvPr id="4710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710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4711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4711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DFF8D83-1221-41C4-ADEB-E8FB6B725D10}" type="slidenum">
              <a:rPr lang="en-IN"/>
              <a:pPr/>
              <a:t>‹#›</a:t>
            </a:fld>
            <a:endParaRPr lang="en-I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IN"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1B629A0-3961-4469-8982-EDD6DE4454C9}" type="datetimeFigureOut">
              <a:rPr lang="en-US" smtClean="0"/>
              <a:pPr/>
              <a:t>3/3/2023</a:t>
            </a:fld>
            <a:endParaRPr lang="en-I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62EEB1F-2A9E-4CF5-8EA7-2BFD94E82ABC}" type="slidenum">
              <a:rPr lang="en-IN" smtClean="0"/>
              <a:pPr/>
              <a:t>‹#›</a:t>
            </a:fld>
            <a:endParaRPr lang="en-IN"/>
          </a:p>
        </p:txBody>
      </p:sp>
    </p:spTree>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IN"/>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IN" smtClean="0"/>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26629"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IN"/>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IN"/>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EB59542-A7C6-44CB-B538-64DDFD3D466F}" type="slidenum">
              <a:rPr lang="en-IN"/>
              <a:pPr/>
              <a:t>‹#›</a:t>
            </a:fld>
            <a:endParaRPr lang="en-IN"/>
          </a:p>
        </p:txBody>
      </p:sp>
    </p:spTree>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defRPr>
      </a:lvl2pPr>
      <a:lvl3pPr algn="l" rtl="0" eaLnBrk="1" fontAlgn="base" hangingPunct="1">
        <a:spcBef>
          <a:spcPct val="0"/>
        </a:spcBef>
        <a:spcAft>
          <a:spcPct val="0"/>
        </a:spcAft>
        <a:buClr>
          <a:schemeClr val="tx1"/>
        </a:buClr>
        <a:defRPr sz="3200">
          <a:solidFill>
            <a:schemeClr val="tx1"/>
          </a:solidFill>
          <a:latin typeface="Arial" charset="0"/>
        </a:defRPr>
      </a:lvl3pPr>
      <a:lvl4pPr algn="l" rtl="0" eaLnBrk="1" fontAlgn="base" hangingPunct="1">
        <a:spcBef>
          <a:spcPct val="0"/>
        </a:spcBef>
        <a:spcAft>
          <a:spcPct val="0"/>
        </a:spcAft>
        <a:buClr>
          <a:schemeClr val="tx1"/>
        </a:buClr>
        <a:defRPr sz="3200">
          <a:solidFill>
            <a:schemeClr val="tx1"/>
          </a:solidFill>
          <a:latin typeface="Arial" charset="0"/>
        </a:defRPr>
      </a:lvl4pPr>
      <a:lvl5pPr algn="l" rtl="0" eaLnBrk="1" fontAlgn="base" hangingPunct="1">
        <a:spcBef>
          <a:spcPct val="0"/>
        </a:spcBef>
        <a:spcAft>
          <a:spcPct val="0"/>
        </a:spcAft>
        <a:buClr>
          <a:schemeClr val="tx1"/>
        </a:buClr>
        <a:defRPr sz="3200">
          <a:solidFill>
            <a:schemeClr val="tx1"/>
          </a:solidFill>
          <a:latin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C1B629A0-3961-4469-8982-EDD6DE4454C9}" type="datetimeFigureOut">
              <a:rPr lang="en-US" smtClean="0"/>
              <a:pPr/>
              <a:t>3/3/2023</a:t>
            </a:fld>
            <a:endParaRPr lang="en-IN"/>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IN"/>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162EEB1F-2A9E-4CF5-8EA7-2BFD94E82ABC}" type="slidenum">
              <a:rPr lang="en-IN" smtClean="0"/>
              <a:pPr/>
              <a:t>‹#›</a:t>
            </a:fld>
            <a:endParaRPr lang="en-I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9.xml"/><Relationship Id="rId1" Type="http://schemas.openxmlformats.org/officeDocument/2006/relationships/vmlDrawing" Target="../drawings/vmlDrawing1.v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0.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1.xml"/><Relationship Id="rId1" Type="http://schemas.openxmlformats.org/officeDocument/2006/relationships/vmlDrawing" Target="../drawings/vmlDrawing3.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54727" y="381001"/>
            <a:ext cx="7489371" cy="954107"/>
          </a:xfrm>
          <a:prstGeom prst="rect">
            <a:avLst/>
          </a:prstGeom>
          <a:noFill/>
        </p:spPr>
        <p:txBody>
          <a:bodyPr wrap="square" rtlCol="0">
            <a:spAutoFit/>
          </a:bodyPr>
          <a:lstStyle/>
          <a:p>
            <a:r>
              <a:rPr lang="en-US" sz="2800" dirty="0">
                <a:latin typeface="Book Antiqua" panose="02040602050305030304" pitchFamily="18" charset="0"/>
              </a:rPr>
              <a:t>RUNGTA COLLEGE OF DENTAL SCIENCES &amp; RESEARCH </a:t>
            </a:r>
          </a:p>
        </p:txBody>
      </p:sp>
      <p:sp>
        <p:nvSpPr>
          <p:cNvPr id="7" name="TextBox 6"/>
          <p:cNvSpPr txBox="1"/>
          <p:nvPr/>
        </p:nvSpPr>
        <p:spPr>
          <a:xfrm>
            <a:off x="152400" y="5715000"/>
            <a:ext cx="8545286" cy="523220"/>
          </a:xfrm>
          <a:prstGeom prst="rect">
            <a:avLst/>
          </a:prstGeom>
          <a:noFill/>
        </p:spPr>
        <p:txBody>
          <a:bodyPr wrap="square" rtlCol="0">
            <a:spAutoFit/>
          </a:bodyPr>
          <a:lstStyle/>
          <a:p>
            <a:pPr algn="ctr"/>
            <a:r>
              <a:rPr lang="en-US" sz="2800" dirty="0">
                <a:latin typeface="Book Antiqua" panose="02040602050305030304" pitchFamily="18" charset="0"/>
              </a:rPr>
              <a:t>DEPARTMENT </a:t>
            </a:r>
            <a:r>
              <a:rPr lang="en-US" sz="2800" dirty="0" smtClean="0">
                <a:latin typeface="Book Antiqua" panose="02040602050305030304" pitchFamily="18" charset="0"/>
              </a:rPr>
              <a:t>OF ORAL PATHOLOGY  </a:t>
            </a:r>
            <a:endParaRPr lang="en-US" sz="2800" dirty="0">
              <a:latin typeface="Book Antiqua" panose="02040602050305030304" pitchFamily="18" charset="0"/>
            </a:endParaRPr>
          </a:p>
        </p:txBody>
      </p:sp>
      <p:pic>
        <p:nvPicPr>
          <p:cNvPr id="8" name="Picture 7"/>
          <p:cNvPicPr>
            <a:picLocks noChangeAspect="1"/>
          </p:cNvPicPr>
          <p:nvPr/>
        </p:nvPicPr>
        <p:blipFill rotWithShape="1">
          <a:blip r:embed="rId2">
            <a:extLst>
              <a:ext uri="{28A0092B-C50C-407E-A947-70E740481C1C}">
                <a14:useLocalDpi xmlns="" xmlns:a14="http://schemas.microsoft.com/office/drawing/2010/main" val="0"/>
              </a:ext>
            </a:extLst>
          </a:blip>
          <a:srcRect l="15781" r="15781"/>
          <a:stretch/>
        </p:blipFill>
        <p:spPr>
          <a:xfrm>
            <a:off x="0" y="0"/>
            <a:ext cx="1928794" cy="2114550"/>
          </a:xfrm>
          <a:prstGeom prst="rect">
            <a:avLst/>
          </a:prstGeom>
        </p:spPr>
      </p:pic>
      <p:sp>
        <p:nvSpPr>
          <p:cNvPr id="10" name="Title 1"/>
          <p:cNvSpPr>
            <a:spLocks noGrp="1"/>
          </p:cNvSpPr>
          <p:nvPr>
            <p:ph type="title"/>
          </p:nvPr>
        </p:nvSpPr>
        <p:spPr>
          <a:xfrm>
            <a:off x="428596" y="2714620"/>
            <a:ext cx="8229600" cy="1143000"/>
          </a:xfrm>
          <a:solidFill>
            <a:schemeClr val="accent2"/>
          </a:solidFill>
        </p:spPr>
        <p:txBody>
          <a:bodyPr>
            <a:normAutofit/>
          </a:bodyPr>
          <a:lstStyle/>
          <a:p>
            <a:pPr algn="ctr"/>
            <a:r>
              <a:rPr lang="en-US" sz="5400" b="1" dirty="0" smtClean="0">
                <a:solidFill>
                  <a:schemeClr val="bg1"/>
                </a:solidFill>
              </a:rPr>
              <a:t>Alveolar Bone</a:t>
            </a:r>
            <a:endParaRPr lang="en-IN" sz="54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data\BookFigures\06\Figure_06-02.jpg"/>
          <p:cNvPicPr>
            <a:picLocks noGrp="1" noChangeAspect="1" noChangeArrowheads="1"/>
          </p:cNvPicPr>
          <p:nvPr>
            <p:ph idx="1"/>
          </p:nvPr>
        </p:nvPicPr>
        <p:blipFill>
          <a:blip r:embed="rId2"/>
          <a:srcRect/>
          <a:stretch>
            <a:fillRect/>
          </a:stretch>
        </p:blipFill>
        <p:spPr>
          <a:xfrm>
            <a:off x="0" y="0"/>
            <a:ext cx="4429124" cy="6908939"/>
          </a:xfrm>
        </p:spPr>
      </p:pic>
      <p:pic>
        <p:nvPicPr>
          <p:cNvPr id="5" name="Picture 11" descr="Picture 134"/>
          <p:cNvPicPr>
            <a:picLocks noChangeAspect="1" noChangeArrowheads="1"/>
          </p:cNvPicPr>
          <p:nvPr/>
        </p:nvPicPr>
        <p:blipFill>
          <a:blip r:embed="rId3"/>
          <a:srcRect l="35977" t="7272" r="32236" b="10909"/>
          <a:stretch>
            <a:fillRect/>
          </a:stretch>
        </p:blipFill>
        <p:spPr bwMode="auto">
          <a:xfrm>
            <a:off x="4714876" y="-7167"/>
            <a:ext cx="4429156" cy="6865167"/>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472" y="1557333"/>
            <a:ext cx="3929058" cy="4525963"/>
          </a:xfrm>
        </p:spPr>
        <p:txBody>
          <a:bodyPr/>
          <a:lstStyle/>
          <a:p>
            <a:r>
              <a:rPr lang="en-US" sz="2400" dirty="0" smtClean="0"/>
              <a:t>Tightly packed</a:t>
            </a:r>
          </a:p>
          <a:p>
            <a:r>
              <a:rPr lang="en-US" sz="2400" dirty="0" smtClean="0"/>
              <a:t>Consist of </a:t>
            </a:r>
            <a:r>
              <a:rPr lang="en-US" sz="2400" dirty="0" err="1" smtClean="0"/>
              <a:t>osteons</a:t>
            </a:r>
            <a:endParaRPr lang="en-US" sz="2400" dirty="0" smtClean="0"/>
          </a:p>
          <a:p>
            <a:pPr>
              <a:buNone/>
            </a:pPr>
            <a:r>
              <a:rPr lang="en-US" sz="2400" dirty="0" smtClean="0"/>
              <a:t> 		(</a:t>
            </a:r>
            <a:r>
              <a:rPr lang="en-US" sz="2400" dirty="0" err="1" smtClean="0"/>
              <a:t>Haversian</a:t>
            </a:r>
            <a:r>
              <a:rPr lang="en-US" sz="2400" dirty="0" smtClean="0"/>
              <a:t> system)</a:t>
            </a:r>
          </a:p>
          <a:p>
            <a:r>
              <a:rPr lang="en-US" sz="2400" dirty="0" smtClean="0"/>
              <a:t>Solid mass</a:t>
            </a:r>
          </a:p>
          <a:p>
            <a:r>
              <a:rPr lang="en-US" sz="2400" dirty="0" smtClean="0"/>
              <a:t>Arranged in layers (Lamellae)</a:t>
            </a:r>
          </a:p>
          <a:p>
            <a:pPr>
              <a:buNone/>
            </a:pPr>
            <a:r>
              <a:rPr lang="en-US" sz="2000" b="1" dirty="0" err="1" smtClean="0">
                <a:solidFill>
                  <a:schemeClr val="bg1"/>
                </a:solidFill>
              </a:rPr>
              <a:t>Osteon</a:t>
            </a:r>
            <a:r>
              <a:rPr lang="en-US" sz="2000" b="1" dirty="0" smtClean="0">
                <a:solidFill>
                  <a:schemeClr val="bg1"/>
                </a:solidFill>
              </a:rPr>
              <a:t>  =   </a:t>
            </a:r>
            <a:r>
              <a:rPr lang="en-US" sz="2000" b="1" dirty="0" err="1" smtClean="0">
                <a:solidFill>
                  <a:schemeClr val="bg1"/>
                </a:solidFill>
              </a:rPr>
              <a:t>Haversian</a:t>
            </a:r>
            <a:r>
              <a:rPr lang="en-US" sz="2000" b="1" dirty="0" smtClean="0">
                <a:solidFill>
                  <a:schemeClr val="bg1"/>
                </a:solidFill>
              </a:rPr>
              <a:t> canal </a:t>
            </a:r>
          </a:p>
          <a:p>
            <a:pPr>
              <a:buNone/>
            </a:pPr>
            <a:r>
              <a:rPr lang="en-US" sz="2000" b="1" dirty="0" smtClean="0">
                <a:solidFill>
                  <a:schemeClr val="bg1"/>
                </a:solidFill>
              </a:rPr>
              <a:t> 			       +</a:t>
            </a:r>
          </a:p>
          <a:p>
            <a:pPr>
              <a:buNone/>
            </a:pPr>
            <a:r>
              <a:rPr lang="en-US" sz="2000" b="1" dirty="0" smtClean="0">
                <a:solidFill>
                  <a:schemeClr val="bg1"/>
                </a:solidFill>
              </a:rPr>
              <a:t>		      </a:t>
            </a:r>
            <a:r>
              <a:rPr lang="en-US" sz="2000" b="1" dirty="0" err="1" smtClean="0">
                <a:solidFill>
                  <a:schemeClr val="bg1"/>
                </a:solidFill>
              </a:rPr>
              <a:t>Concentic</a:t>
            </a:r>
            <a:r>
              <a:rPr lang="en-US" sz="2000" b="1" dirty="0" smtClean="0">
                <a:solidFill>
                  <a:schemeClr val="bg1"/>
                </a:solidFill>
              </a:rPr>
              <a:t> lamellae</a:t>
            </a:r>
            <a:endParaRPr lang="en-IN" sz="2000" b="1" dirty="0">
              <a:solidFill>
                <a:schemeClr val="bg1"/>
              </a:solidFill>
            </a:endParaRPr>
          </a:p>
        </p:txBody>
      </p:sp>
      <p:sp>
        <p:nvSpPr>
          <p:cNvPr id="2" name="Title 1"/>
          <p:cNvSpPr>
            <a:spLocks noGrp="1"/>
          </p:cNvSpPr>
          <p:nvPr>
            <p:ph type="title"/>
          </p:nvPr>
        </p:nvSpPr>
        <p:spPr>
          <a:xfrm>
            <a:off x="928661" y="214298"/>
            <a:ext cx="6316662" cy="1143000"/>
          </a:xfrm>
        </p:spPr>
        <p:txBody>
          <a:bodyPr>
            <a:normAutofit fontScale="90000"/>
          </a:bodyPr>
          <a:lstStyle/>
          <a:p>
            <a:r>
              <a:rPr lang="en-US" dirty="0" smtClean="0"/>
              <a:t>Compact Bone</a:t>
            </a:r>
            <a:br>
              <a:rPr lang="en-US" dirty="0" smtClean="0"/>
            </a:br>
            <a:r>
              <a:rPr lang="en-US" dirty="0" smtClean="0">
                <a:solidFill>
                  <a:srgbClr val="0070C0"/>
                </a:solidFill>
              </a:rPr>
              <a:t>   (Histology)</a:t>
            </a:r>
            <a:endParaRPr lang="en-IN" dirty="0"/>
          </a:p>
        </p:txBody>
      </p:sp>
      <p:pic>
        <p:nvPicPr>
          <p:cNvPr id="4" name="Picture 2" descr="J:\bon10gr.jpg"/>
          <p:cNvPicPr>
            <a:picLocks noChangeAspect="1" noChangeArrowheads="1"/>
          </p:cNvPicPr>
          <p:nvPr/>
        </p:nvPicPr>
        <p:blipFill>
          <a:blip r:embed="rId2"/>
          <a:stretch>
            <a:fillRect/>
          </a:stretch>
        </p:blipFill>
        <p:spPr bwMode="auto">
          <a:xfrm>
            <a:off x="4429124" y="0"/>
            <a:ext cx="4857784" cy="685800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1004911"/>
            <a:ext cx="4572032" cy="5853113"/>
          </a:xfrm>
        </p:spPr>
        <p:txBody>
          <a:bodyPr>
            <a:noAutofit/>
          </a:bodyPr>
          <a:lstStyle/>
          <a:p>
            <a:r>
              <a:rPr lang="en-US" sz="2400" dirty="0" smtClean="0"/>
              <a:t>Smooth, white and solid. </a:t>
            </a:r>
          </a:p>
          <a:p>
            <a:endParaRPr lang="en-US" sz="2400" dirty="0" smtClean="0"/>
          </a:p>
          <a:p>
            <a:r>
              <a:rPr lang="en-US" sz="2400" b="1" i="1" dirty="0" err="1" smtClean="0">
                <a:solidFill>
                  <a:schemeClr val="bg1"/>
                </a:solidFill>
              </a:rPr>
              <a:t>Osteons</a:t>
            </a:r>
            <a:r>
              <a:rPr lang="en-US" sz="2400" b="1" dirty="0" smtClean="0">
                <a:solidFill>
                  <a:schemeClr val="bg1"/>
                </a:solidFill>
              </a:rPr>
              <a:t> </a:t>
            </a:r>
            <a:r>
              <a:rPr lang="en-US" sz="2400" dirty="0" smtClean="0"/>
              <a:t>( </a:t>
            </a:r>
            <a:r>
              <a:rPr lang="en-US" sz="2400" dirty="0" err="1" smtClean="0"/>
              <a:t>Haversian</a:t>
            </a:r>
            <a:r>
              <a:rPr lang="en-US" sz="2400" dirty="0" smtClean="0"/>
              <a:t> systems ) </a:t>
            </a:r>
          </a:p>
          <a:p>
            <a:endParaRPr lang="en-US" sz="2400" dirty="0" smtClean="0"/>
          </a:p>
          <a:p>
            <a:r>
              <a:rPr lang="en-US" sz="2400" b="1" i="1" dirty="0" err="1" smtClean="0">
                <a:solidFill>
                  <a:schemeClr val="bg1"/>
                </a:solidFill>
              </a:rPr>
              <a:t>Haversian</a:t>
            </a:r>
            <a:r>
              <a:rPr lang="en-US" sz="2400" b="1" i="1" dirty="0" smtClean="0">
                <a:solidFill>
                  <a:schemeClr val="bg1"/>
                </a:solidFill>
              </a:rPr>
              <a:t> canal  </a:t>
            </a:r>
            <a:r>
              <a:rPr lang="en-US" sz="2400" i="1" dirty="0" smtClean="0"/>
              <a:t>- </a:t>
            </a:r>
            <a:r>
              <a:rPr lang="en-US" sz="2400" dirty="0" smtClean="0"/>
              <a:t>a central canal surrounded by lamellae of bone matrix .</a:t>
            </a:r>
          </a:p>
          <a:p>
            <a:endParaRPr lang="en-US" sz="2400" dirty="0" smtClean="0"/>
          </a:p>
          <a:p>
            <a:r>
              <a:rPr lang="en-US" sz="2400" dirty="0" smtClean="0"/>
              <a:t>Within the lamellae, there are </a:t>
            </a:r>
            <a:r>
              <a:rPr lang="en-US" sz="2400" b="1" i="1" dirty="0" err="1" smtClean="0">
                <a:solidFill>
                  <a:schemeClr val="bg1"/>
                </a:solidFill>
              </a:rPr>
              <a:t>osteocytes</a:t>
            </a:r>
            <a:r>
              <a:rPr lang="en-US" sz="2400" dirty="0" smtClean="0"/>
              <a:t> </a:t>
            </a:r>
            <a:r>
              <a:rPr lang="en-US" sz="2400" dirty="0" err="1" smtClean="0"/>
              <a:t>embeded</a:t>
            </a:r>
            <a:r>
              <a:rPr lang="en-US" sz="2400" dirty="0" smtClean="0"/>
              <a:t> in tiny spaces (lacunae)</a:t>
            </a:r>
          </a:p>
          <a:p>
            <a:endParaRPr lang="en-US" sz="2400" dirty="0" smtClean="0"/>
          </a:p>
        </p:txBody>
      </p:sp>
      <p:sp>
        <p:nvSpPr>
          <p:cNvPr id="4" name="Title 3"/>
          <p:cNvSpPr>
            <a:spLocks noGrp="1"/>
          </p:cNvSpPr>
          <p:nvPr>
            <p:ph type="title"/>
          </p:nvPr>
        </p:nvSpPr>
        <p:spPr>
          <a:xfrm>
            <a:off x="563555" y="-428652"/>
            <a:ext cx="5722957" cy="1162050"/>
          </a:xfrm>
        </p:spPr>
        <p:txBody>
          <a:bodyPr/>
          <a:lstStyle/>
          <a:p>
            <a:r>
              <a:rPr lang="en-US" sz="3200" dirty="0" smtClean="0">
                <a:solidFill>
                  <a:schemeClr val="bg1"/>
                </a:solidFill>
              </a:rPr>
              <a:t>Compact  bone - Histology</a:t>
            </a:r>
            <a:endParaRPr lang="en-IN" sz="3200" dirty="0">
              <a:solidFill>
                <a:schemeClr val="bg1"/>
              </a:solidFill>
            </a:endParaRPr>
          </a:p>
        </p:txBody>
      </p:sp>
      <p:pic>
        <p:nvPicPr>
          <p:cNvPr id="6" name="Picture 2" descr="J:\bon20gr.jpg"/>
          <p:cNvPicPr>
            <a:picLocks noChangeAspect="1" noChangeArrowheads="1"/>
          </p:cNvPicPr>
          <p:nvPr/>
        </p:nvPicPr>
        <p:blipFill>
          <a:blip r:embed="rId2"/>
          <a:srcRect/>
          <a:stretch>
            <a:fillRect/>
          </a:stretch>
        </p:blipFill>
        <p:spPr bwMode="auto">
          <a:xfrm>
            <a:off x="5000628" y="1214422"/>
            <a:ext cx="3810000" cy="5080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28662" y="714356"/>
            <a:ext cx="6786610" cy="5853113"/>
          </a:xfrm>
        </p:spPr>
        <p:txBody>
          <a:bodyPr/>
          <a:lstStyle/>
          <a:p>
            <a:pPr algn="ctr">
              <a:buNone/>
            </a:pPr>
            <a:r>
              <a:rPr lang="en-US" sz="2800" dirty="0" smtClean="0"/>
              <a:t>3 Types of lamellae</a:t>
            </a:r>
          </a:p>
          <a:p>
            <a:endParaRPr lang="en-US" sz="2800" dirty="0" smtClean="0"/>
          </a:p>
          <a:p>
            <a:r>
              <a:rPr lang="en-US" sz="2400" dirty="0" smtClean="0"/>
              <a:t>1) </a:t>
            </a:r>
            <a:r>
              <a:rPr lang="en-US" sz="2400" dirty="0" smtClean="0">
                <a:solidFill>
                  <a:schemeClr val="bg1"/>
                </a:solidFill>
              </a:rPr>
              <a:t>Circumferential</a:t>
            </a:r>
            <a:r>
              <a:rPr lang="en-US" sz="2400" dirty="0" smtClean="0"/>
              <a:t> – arranged </a:t>
            </a:r>
            <a:r>
              <a:rPr lang="en-US" sz="2400" dirty="0" err="1" smtClean="0"/>
              <a:t>parallely</a:t>
            </a:r>
            <a:r>
              <a:rPr lang="en-US" sz="2400" dirty="0" smtClean="0"/>
              <a:t> in linear fashion at </a:t>
            </a:r>
            <a:r>
              <a:rPr lang="en-US" sz="2400" dirty="0" err="1" smtClean="0"/>
              <a:t>periosteal</a:t>
            </a:r>
            <a:r>
              <a:rPr lang="en-US" sz="2400" dirty="0" smtClean="0"/>
              <a:t> &amp; </a:t>
            </a:r>
            <a:r>
              <a:rPr lang="en-US" sz="2400" dirty="0" err="1" smtClean="0"/>
              <a:t>endosteal</a:t>
            </a:r>
            <a:r>
              <a:rPr lang="en-US" sz="2400" dirty="0" smtClean="0"/>
              <a:t> surfaces</a:t>
            </a:r>
          </a:p>
          <a:p>
            <a:endParaRPr lang="en-US" sz="2400" dirty="0" smtClean="0"/>
          </a:p>
          <a:p>
            <a:r>
              <a:rPr lang="en-US" sz="2400" dirty="0" smtClean="0"/>
              <a:t>2) </a:t>
            </a:r>
            <a:r>
              <a:rPr lang="en-US" sz="2400" dirty="0" smtClean="0">
                <a:solidFill>
                  <a:schemeClr val="bg1"/>
                </a:solidFill>
              </a:rPr>
              <a:t>Concentric</a:t>
            </a:r>
            <a:r>
              <a:rPr lang="en-US" sz="2400" dirty="0" smtClean="0"/>
              <a:t> – arranged as small concentric rings around </a:t>
            </a:r>
            <a:r>
              <a:rPr lang="en-US" sz="2400" dirty="0" err="1" smtClean="0"/>
              <a:t>haversian</a:t>
            </a:r>
            <a:r>
              <a:rPr lang="en-US" sz="2400" dirty="0" smtClean="0"/>
              <a:t> canal</a:t>
            </a:r>
          </a:p>
          <a:p>
            <a:endParaRPr lang="en-US" sz="2400" dirty="0" smtClean="0"/>
          </a:p>
          <a:p>
            <a:r>
              <a:rPr lang="en-US" sz="2400" dirty="0" smtClean="0"/>
              <a:t>3) </a:t>
            </a:r>
            <a:r>
              <a:rPr lang="en-US" sz="2400" dirty="0" smtClean="0">
                <a:solidFill>
                  <a:schemeClr val="bg1"/>
                </a:solidFill>
              </a:rPr>
              <a:t>Interstitial</a:t>
            </a:r>
            <a:r>
              <a:rPr lang="en-US" sz="2400" dirty="0" smtClean="0"/>
              <a:t> – in between the </a:t>
            </a:r>
            <a:r>
              <a:rPr lang="en-US" sz="2400" dirty="0" err="1" smtClean="0"/>
              <a:t>osteons</a:t>
            </a:r>
            <a:endParaRPr lang="en-IN"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Grp="1" noChangeAspect="1" noChangeArrowheads="1"/>
          </p:cNvPicPr>
          <p:nvPr>
            <p:ph type="clipArt" sz="half" idx="2"/>
          </p:nvPr>
        </p:nvPicPr>
        <p:blipFill>
          <a:blip r:embed="rId2"/>
          <a:srcRect/>
          <a:stretch>
            <a:fillRect/>
          </a:stretch>
        </p:blipFill>
        <p:spPr>
          <a:xfrm>
            <a:off x="4929190" y="0"/>
            <a:ext cx="4214810" cy="6858000"/>
          </a:xfrm>
        </p:spPr>
      </p:pic>
      <p:sp>
        <p:nvSpPr>
          <p:cNvPr id="10242" name="Rectangle 2"/>
          <p:cNvSpPr>
            <a:spLocks noGrp="1" noChangeArrowheads="1"/>
          </p:cNvSpPr>
          <p:nvPr>
            <p:ph type="title"/>
          </p:nvPr>
        </p:nvSpPr>
        <p:spPr>
          <a:xfrm>
            <a:off x="342928" y="142852"/>
            <a:ext cx="8229600" cy="715963"/>
          </a:xfrm>
        </p:spPr>
        <p:txBody>
          <a:bodyPr/>
          <a:lstStyle/>
          <a:p>
            <a:r>
              <a:rPr lang="en-US" sz="4000" b="1" dirty="0"/>
              <a:t>SPONGY BONE</a:t>
            </a:r>
            <a:r>
              <a:rPr lang="en-US" sz="4000" dirty="0"/>
              <a:t>  </a:t>
            </a:r>
          </a:p>
        </p:txBody>
      </p:sp>
      <p:sp>
        <p:nvSpPr>
          <p:cNvPr id="10243" name="Rectangle 3"/>
          <p:cNvSpPr>
            <a:spLocks noGrp="1" noChangeArrowheads="1"/>
          </p:cNvSpPr>
          <p:nvPr>
            <p:ph type="body" sz="half" idx="1"/>
          </p:nvPr>
        </p:nvSpPr>
        <p:spPr>
          <a:xfrm>
            <a:off x="214282" y="928670"/>
            <a:ext cx="4495800" cy="6096000"/>
          </a:xfrm>
        </p:spPr>
        <p:txBody>
          <a:bodyPr/>
          <a:lstStyle/>
          <a:p>
            <a:pPr>
              <a:buFontTx/>
              <a:buNone/>
            </a:pPr>
            <a:r>
              <a:rPr lang="en-US" sz="1800" dirty="0" smtClean="0"/>
              <a:t>	Composed </a:t>
            </a:r>
            <a:r>
              <a:rPr lang="en-US" sz="1800" dirty="0"/>
              <a:t>of bone </a:t>
            </a:r>
            <a:r>
              <a:rPr lang="en-US" sz="1800" dirty="0" err="1" smtClean="0"/>
              <a:t>spicules</a:t>
            </a:r>
            <a:r>
              <a:rPr lang="en-US" sz="1800" dirty="0" smtClean="0"/>
              <a:t> - </a:t>
            </a:r>
            <a:r>
              <a:rPr lang="en-US" sz="1800" b="1" dirty="0" err="1" smtClean="0"/>
              <a:t>Trabeculae</a:t>
            </a:r>
            <a:endParaRPr lang="en-US" sz="1800" b="1" dirty="0" smtClean="0"/>
          </a:p>
          <a:p>
            <a:pPr>
              <a:buFontTx/>
              <a:buNone/>
            </a:pPr>
            <a:r>
              <a:rPr lang="en-US" sz="1800" dirty="0" smtClean="0"/>
              <a:t>	</a:t>
            </a:r>
          </a:p>
          <a:p>
            <a:pPr>
              <a:buFontTx/>
              <a:buNone/>
            </a:pPr>
            <a:r>
              <a:rPr lang="en-US" sz="1800" dirty="0" smtClean="0"/>
              <a:t>	Varying </a:t>
            </a:r>
            <a:r>
              <a:rPr lang="en-US" sz="1800" dirty="0"/>
              <a:t>shapes and </a:t>
            </a:r>
            <a:r>
              <a:rPr lang="en-US" sz="1800" dirty="0" smtClean="0"/>
              <a:t>sizes – </a:t>
            </a:r>
            <a:r>
              <a:rPr lang="en-US" sz="1800" b="1" dirty="0" smtClean="0"/>
              <a:t>Honeycomb pattern </a:t>
            </a:r>
          </a:p>
          <a:p>
            <a:pPr>
              <a:buFontTx/>
              <a:buNone/>
            </a:pPr>
            <a:r>
              <a:rPr lang="en-US" sz="1800" dirty="0" smtClean="0"/>
              <a:t>	</a:t>
            </a:r>
          </a:p>
          <a:p>
            <a:pPr>
              <a:buFontTx/>
              <a:buNone/>
            </a:pPr>
            <a:r>
              <a:rPr lang="en-US" sz="1800" dirty="0" smtClean="0"/>
              <a:t>	Large spaces </a:t>
            </a:r>
            <a:r>
              <a:rPr lang="en-US" sz="1800" dirty="0"/>
              <a:t>between </a:t>
            </a:r>
            <a:r>
              <a:rPr lang="en-US" sz="1800" dirty="0" err="1" smtClean="0"/>
              <a:t>trabeculae</a:t>
            </a:r>
            <a:r>
              <a:rPr lang="en-US" sz="1800" dirty="0" smtClean="0"/>
              <a:t> </a:t>
            </a:r>
            <a:r>
              <a:rPr lang="en-US" sz="1800" dirty="0"/>
              <a:t>are filled with </a:t>
            </a:r>
            <a:r>
              <a:rPr lang="en-US" sz="1800" b="1" dirty="0"/>
              <a:t>marrow</a:t>
            </a:r>
            <a:r>
              <a:rPr lang="en-US" sz="1800" dirty="0"/>
              <a:t>. </a:t>
            </a:r>
            <a:endParaRPr lang="en-US" sz="1800" dirty="0" smtClean="0"/>
          </a:p>
          <a:p>
            <a:pPr>
              <a:buFontTx/>
              <a:buNone/>
            </a:pPr>
            <a:endParaRPr lang="en-US" sz="1800" dirty="0" smtClean="0"/>
          </a:p>
          <a:p>
            <a:pPr>
              <a:buFontTx/>
              <a:buNone/>
            </a:pPr>
            <a:r>
              <a:rPr lang="en-US" sz="1800" dirty="0" smtClean="0"/>
              <a:t>	The </a:t>
            </a:r>
            <a:r>
              <a:rPr lang="en-US" sz="1800" dirty="0"/>
              <a:t>composition </a:t>
            </a:r>
            <a:r>
              <a:rPr lang="en-US" sz="1800" dirty="0" smtClean="0"/>
              <a:t>of (cells </a:t>
            </a:r>
            <a:r>
              <a:rPr lang="en-US" sz="1800" dirty="0"/>
              <a:t>and matrix) is the same as that of compact bone. </a:t>
            </a:r>
            <a:endParaRPr lang="en-US" sz="1800" dirty="0" smtClean="0"/>
          </a:p>
          <a:p>
            <a:pPr>
              <a:buFontTx/>
              <a:buNone/>
            </a:pPr>
            <a:r>
              <a:rPr lang="en-US" sz="1800" dirty="0" smtClean="0"/>
              <a:t>	</a:t>
            </a:r>
          </a:p>
          <a:p>
            <a:pPr>
              <a:buFontTx/>
              <a:buNone/>
            </a:pPr>
            <a:r>
              <a:rPr lang="en-US" sz="1800" dirty="0" smtClean="0"/>
              <a:t>	</a:t>
            </a:r>
            <a:r>
              <a:rPr lang="en-US" sz="1800" b="1" dirty="0" smtClean="0"/>
              <a:t>Difference</a:t>
            </a:r>
            <a:r>
              <a:rPr lang="en-US" sz="1800" dirty="0" smtClean="0"/>
              <a:t> : The lamellae </a:t>
            </a:r>
            <a:r>
              <a:rPr lang="en-US" sz="1800" dirty="0"/>
              <a:t>are not arranged concentrically around a central canal, but run parallel to one another. </a:t>
            </a:r>
            <a:endParaRPr lang="en-US" sz="1800" dirty="0" smtClean="0"/>
          </a:p>
          <a:p>
            <a:pPr>
              <a:buFontTx/>
              <a:buNone/>
            </a:pPr>
            <a:endParaRPr lang="en-US" sz="1800" dirty="0" smtClean="0"/>
          </a:p>
          <a:p>
            <a:pPr>
              <a:buFontTx/>
              <a:buNone/>
            </a:pPr>
            <a:r>
              <a:rPr lang="en-US" sz="1800" dirty="0" smtClean="0"/>
              <a:t>	</a:t>
            </a:r>
            <a:endParaRPr lang="en-US" sz="1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857752" y="214290"/>
            <a:ext cx="8229600" cy="838200"/>
          </a:xfrm>
        </p:spPr>
        <p:txBody>
          <a:bodyPr/>
          <a:lstStyle/>
          <a:p>
            <a:r>
              <a:rPr lang="en-US" b="1" dirty="0"/>
              <a:t>Woven Bone</a:t>
            </a:r>
          </a:p>
        </p:txBody>
      </p:sp>
      <p:sp>
        <p:nvSpPr>
          <p:cNvPr id="13315" name="Rectangle 3"/>
          <p:cNvSpPr>
            <a:spLocks noGrp="1" noChangeArrowheads="1"/>
          </p:cNvSpPr>
          <p:nvPr>
            <p:ph type="body" sz="half" idx="1"/>
          </p:nvPr>
        </p:nvSpPr>
        <p:spPr>
          <a:xfrm>
            <a:off x="428628" y="214290"/>
            <a:ext cx="4357686" cy="5943600"/>
          </a:xfrm>
        </p:spPr>
        <p:txBody>
          <a:bodyPr>
            <a:normAutofit fontScale="92500" lnSpcReduction="20000"/>
          </a:bodyPr>
          <a:lstStyle/>
          <a:p>
            <a:pPr lvl="1">
              <a:buFont typeface="Wingdings" pitchFamily="2" charset="2"/>
              <a:buChar char="Ø"/>
            </a:pPr>
            <a:endParaRPr lang="en-US" sz="2400" dirty="0" smtClean="0"/>
          </a:p>
          <a:p>
            <a:pPr>
              <a:buFont typeface="Wingdings" pitchFamily="2" charset="2"/>
              <a:buChar char="Ø"/>
            </a:pPr>
            <a:r>
              <a:rPr lang="en-US" dirty="0" smtClean="0"/>
              <a:t>First formed bone</a:t>
            </a:r>
          </a:p>
          <a:p>
            <a:pPr>
              <a:buFont typeface="Wingdings" pitchFamily="2" charset="2"/>
              <a:buChar char="Ø"/>
            </a:pPr>
            <a:endParaRPr lang="en-US" dirty="0" smtClean="0"/>
          </a:p>
          <a:p>
            <a:pPr>
              <a:buFont typeface="Wingdings" pitchFamily="2" charset="2"/>
              <a:buChar char="Ø"/>
            </a:pPr>
            <a:r>
              <a:rPr lang="en-US" dirty="0" smtClean="0"/>
              <a:t>Immature </a:t>
            </a:r>
          </a:p>
          <a:p>
            <a:pPr>
              <a:buNone/>
            </a:pPr>
            <a:endParaRPr lang="en-US" dirty="0" smtClean="0"/>
          </a:p>
          <a:p>
            <a:pPr>
              <a:buFont typeface="Wingdings" pitchFamily="2" charset="2"/>
              <a:buChar char="Ø"/>
            </a:pPr>
            <a:r>
              <a:rPr lang="en-US" dirty="0" smtClean="0"/>
              <a:t>Non-lamellar form of bone </a:t>
            </a:r>
          </a:p>
          <a:p>
            <a:pPr>
              <a:buFont typeface="Wingdings" pitchFamily="2" charset="2"/>
              <a:buChar char="Ø"/>
            </a:pPr>
            <a:endParaRPr lang="en-US" dirty="0" smtClean="0"/>
          </a:p>
          <a:p>
            <a:pPr>
              <a:buFont typeface="Wingdings" pitchFamily="2" charset="2"/>
              <a:buChar char="Ø"/>
            </a:pPr>
            <a:r>
              <a:rPr lang="en-US" dirty="0" smtClean="0"/>
              <a:t>Woven </a:t>
            </a:r>
            <a:r>
              <a:rPr lang="en-US" dirty="0"/>
              <a:t>bone is </a:t>
            </a:r>
            <a:r>
              <a:rPr lang="en-US" dirty="0" smtClean="0"/>
              <a:t>weak</a:t>
            </a:r>
          </a:p>
          <a:p>
            <a:pPr>
              <a:buNone/>
            </a:pPr>
            <a:r>
              <a:rPr lang="en-US" dirty="0" smtClean="0"/>
              <a:t>	</a:t>
            </a:r>
          </a:p>
          <a:p>
            <a:pPr>
              <a:buFont typeface="Wingdings" pitchFamily="2" charset="2"/>
              <a:buChar char="Ø"/>
            </a:pPr>
            <a:r>
              <a:rPr lang="en-US" dirty="0" smtClean="0"/>
              <a:t>Randomly (Irregular) oriented collagen </a:t>
            </a:r>
            <a:r>
              <a:rPr lang="en-US" dirty="0"/>
              <a:t>fibers, </a:t>
            </a:r>
            <a:endParaRPr lang="en-US" dirty="0" smtClean="0"/>
          </a:p>
          <a:p>
            <a:pPr>
              <a:buFont typeface="Wingdings" pitchFamily="2" charset="2"/>
              <a:buChar char="Ø"/>
            </a:pPr>
            <a:endParaRPr lang="en-US" dirty="0" smtClean="0"/>
          </a:p>
          <a:p>
            <a:pPr>
              <a:buFont typeface="Wingdings" pitchFamily="2" charset="2"/>
              <a:buChar char="Ø"/>
            </a:pPr>
            <a:r>
              <a:rPr lang="en-US" dirty="0" smtClean="0"/>
              <a:t>Usually not seen after birth. (</a:t>
            </a:r>
            <a:r>
              <a:rPr lang="en-US" sz="2000" dirty="0" smtClean="0"/>
              <a:t>Only formed during </a:t>
            </a:r>
            <a:r>
              <a:rPr lang="en-US" sz="2000" dirty="0"/>
              <a:t>periods of </a:t>
            </a:r>
            <a:r>
              <a:rPr lang="en-US" sz="2000" dirty="0" smtClean="0"/>
              <a:t>repair/fracture </a:t>
            </a:r>
            <a:r>
              <a:rPr lang="en-US" sz="2000" dirty="0"/>
              <a:t>or </a:t>
            </a:r>
            <a:r>
              <a:rPr lang="en-US" sz="2000" dirty="0" smtClean="0"/>
              <a:t>growth</a:t>
            </a:r>
            <a:r>
              <a:rPr lang="en-US" dirty="0" smtClean="0"/>
              <a:t>) </a:t>
            </a:r>
          </a:p>
          <a:p>
            <a:pPr>
              <a:buNone/>
            </a:pPr>
            <a:r>
              <a:rPr lang="en-US" dirty="0" smtClean="0"/>
              <a:t>	</a:t>
            </a:r>
            <a:endParaRPr lang="en-US" dirty="0"/>
          </a:p>
        </p:txBody>
      </p:sp>
      <p:pic>
        <p:nvPicPr>
          <p:cNvPr id="13316" name="Picture 4"/>
          <p:cNvPicPr>
            <a:picLocks noGrp="1" noChangeAspect="1" noChangeArrowheads="1"/>
          </p:cNvPicPr>
          <p:nvPr>
            <p:ph type="clipArt" sz="half" idx="2"/>
          </p:nvPr>
        </p:nvPicPr>
        <p:blipFill>
          <a:blip r:embed="rId2"/>
          <a:srcRect l="9533" r="9428"/>
          <a:stretch>
            <a:fillRect/>
          </a:stretch>
        </p:blipFill>
        <p:spPr>
          <a:xfrm>
            <a:off x="4572000" y="1143000"/>
            <a:ext cx="4572000" cy="5715000"/>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357156" y="747706"/>
            <a:ext cx="7786688" cy="5467351"/>
            <a:chOff x="481" y="960"/>
            <a:chExt cx="4905" cy="3444"/>
          </a:xfrm>
        </p:grpSpPr>
        <p:sp>
          <p:nvSpPr>
            <p:cNvPr id="7" name="Text Box 6"/>
            <p:cNvSpPr txBox="1">
              <a:spLocks noChangeArrowheads="1"/>
            </p:cNvSpPr>
            <p:nvPr/>
          </p:nvSpPr>
          <p:spPr bwMode="auto">
            <a:xfrm>
              <a:off x="508" y="1680"/>
              <a:ext cx="1935" cy="582"/>
            </a:xfrm>
            <a:prstGeom prst="rect">
              <a:avLst/>
            </a:prstGeom>
            <a:noFill/>
            <a:ln w="9525">
              <a:solidFill>
                <a:schemeClr val="bg1"/>
              </a:solidFill>
              <a:miter lim="800000"/>
              <a:headEnd/>
              <a:tailEnd/>
            </a:ln>
            <a:effectLst/>
          </p:spPr>
          <p:txBody>
            <a:bodyPr wrap="square">
              <a:spAutoFit/>
            </a:bodyPr>
            <a:lstStyle/>
            <a:p>
              <a:r>
                <a:rPr lang="en-US" b="1" dirty="0"/>
                <a:t>INORGANIC </a:t>
              </a:r>
            </a:p>
            <a:p>
              <a:r>
                <a:rPr lang="en-US" b="1" dirty="0"/>
                <a:t>(67</a:t>
              </a:r>
              <a:r>
                <a:rPr lang="en-US" b="1" dirty="0" smtClean="0"/>
                <a:t>%)</a:t>
              </a:r>
            </a:p>
            <a:p>
              <a:r>
                <a:rPr lang="en-US" b="1" dirty="0" smtClean="0"/>
                <a:t>Ca, Ph, Mg, Na, Fe, Zn, Cu</a:t>
              </a:r>
              <a:endParaRPr lang="en-US" b="1" dirty="0"/>
            </a:p>
          </p:txBody>
        </p:sp>
        <p:sp>
          <p:nvSpPr>
            <p:cNvPr id="8" name="Text Box 5"/>
            <p:cNvSpPr txBox="1">
              <a:spLocks noChangeArrowheads="1"/>
            </p:cNvSpPr>
            <p:nvPr/>
          </p:nvSpPr>
          <p:spPr bwMode="auto">
            <a:xfrm>
              <a:off x="2100" y="960"/>
              <a:ext cx="536" cy="233"/>
            </a:xfrm>
            <a:prstGeom prst="rect">
              <a:avLst/>
            </a:prstGeom>
            <a:noFill/>
            <a:ln w="19050">
              <a:solidFill>
                <a:schemeClr val="bg1"/>
              </a:solidFill>
              <a:miter lim="800000"/>
              <a:headEnd/>
              <a:tailEnd/>
            </a:ln>
            <a:effectLst/>
          </p:spPr>
          <p:txBody>
            <a:bodyPr wrap="none">
              <a:spAutoFit/>
            </a:bodyPr>
            <a:lstStyle/>
            <a:p>
              <a:r>
                <a:rPr lang="en-US" b="1" dirty="0"/>
                <a:t>BONE</a:t>
              </a:r>
            </a:p>
          </p:txBody>
        </p:sp>
        <p:sp>
          <p:nvSpPr>
            <p:cNvPr id="9" name="Text Box 8"/>
            <p:cNvSpPr txBox="1">
              <a:spLocks noChangeArrowheads="1"/>
            </p:cNvSpPr>
            <p:nvPr/>
          </p:nvSpPr>
          <p:spPr bwMode="auto">
            <a:xfrm>
              <a:off x="2671" y="1686"/>
              <a:ext cx="2427" cy="582"/>
            </a:xfrm>
            <a:prstGeom prst="rect">
              <a:avLst/>
            </a:prstGeom>
            <a:noFill/>
            <a:ln w="19050">
              <a:solidFill>
                <a:schemeClr val="bg1"/>
              </a:solidFill>
              <a:miter lim="800000"/>
              <a:headEnd/>
              <a:tailEnd/>
            </a:ln>
            <a:effectLst/>
          </p:spPr>
          <p:txBody>
            <a:bodyPr wrap="none">
              <a:spAutoFit/>
            </a:bodyPr>
            <a:lstStyle/>
            <a:p>
              <a:pPr algn="ctr"/>
              <a:r>
                <a:rPr lang="en-US" b="1" dirty="0"/>
                <a:t>ORGANIC</a:t>
              </a:r>
            </a:p>
            <a:p>
              <a:pPr algn="ctr"/>
              <a:r>
                <a:rPr lang="en-US" b="1" dirty="0"/>
                <a:t>(33</a:t>
              </a:r>
              <a:r>
                <a:rPr lang="en-US" b="1" dirty="0" smtClean="0"/>
                <a:t>%)</a:t>
              </a:r>
            </a:p>
            <a:p>
              <a:pPr algn="ctr"/>
              <a:r>
                <a:rPr lang="en-US" b="1" dirty="0" smtClean="0"/>
                <a:t>Cells, </a:t>
              </a:r>
              <a:r>
                <a:rPr lang="en-US" b="1" dirty="0" err="1" smtClean="0"/>
                <a:t>Fibres</a:t>
              </a:r>
              <a:r>
                <a:rPr lang="en-US" b="1" dirty="0" smtClean="0"/>
                <a:t>, Ground substances</a:t>
              </a:r>
              <a:endParaRPr lang="en-US" b="1" dirty="0"/>
            </a:p>
          </p:txBody>
        </p:sp>
        <p:sp>
          <p:nvSpPr>
            <p:cNvPr id="10" name="Text Box 9"/>
            <p:cNvSpPr txBox="1">
              <a:spLocks noChangeArrowheads="1"/>
            </p:cNvSpPr>
            <p:nvPr/>
          </p:nvSpPr>
          <p:spPr bwMode="auto">
            <a:xfrm>
              <a:off x="2101" y="2802"/>
              <a:ext cx="1422" cy="407"/>
            </a:xfrm>
            <a:prstGeom prst="rect">
              <a:avLst/>
            </a:prstGeom>
            <a:noFill/>
            <a:ln w="19050">
              <a:solidFill>
                <a:schemeClr val="bg1"/>
              </a:solidFill>
              <a:miter lim="800000"/>
              <a:headEnd/>
              <a:tailEnd/>
            </a:ln>
            <a:effectLst/>
          </p:spPr>
          <p:txBody>
            <a:bodyPr wrap="none">
              <a:spAutoFit/>
            </a:bodyPr>
            <a:lstStyle/>
            <a:p>
              <a:pPr algn="ctr"/>
              <a:r>
                <a:rPr lang="en-US" b="1" dirty="0"/>
                <a:t>Type I COLLAGEN </a:t>
              </a:r>
            </a:p>
            <a:p>
              <a:pPr algn="ctr"/>
              <a:r>
                <a:rPr lang="en-US" b="1" dirty="0"/>
                <a:t>(28%)</a:t>
              </a:r>
            </a:p>
          </p:txBody>
        </p:sp>
        <p:sp>
          <p:nvSpPr>
            <p:cNvPr id="11" name="Text Box 12"/>
            <p:cNvSpPr txBox="1">
              <a:spLocks noChangeArrowheads="1"/>
            </p:cNvSpPr>
            <p:nvPr/>
          </p:nvSpPr>
          <p:spPr bwMode="auto">
            <a:xfrm>
              <a:off x="3676" y="2802"/>
              <a:ext cx="1611" cy="407"/>
            </a:xfrm>
            <a:prstGeom prst="rect">
              <a:avLst/>
            </a:prstGeom>
            <a:noFill/>
            <a:ln w="19050">
              <a:solidFill>
                <a:schemeClr val="bg1"/>
              </a:solidFill>
              <a:miter lim="800000"/>
              <a:headEnd/>
              <a:tailEnd/>
            </a:ln>
            <a:effectLst/>
          </p:spPr>
          <p:txBody>
            <a:bodyPr wrap="none">
              <a:spAutoFit/>
            </a:bodyPr>
            <a:lstStyle/>
            <a:p>
              <a:pPr algn="ctr"/>
              <a:r>
                <a:rPr lang="en-US" b="1" dirty="0"/>
                <a:t>NON COLLAGENOUS</a:t>
              </a:r>
            </a:p>
            <a:p>
              <a:pPr algn="ctr"/>
              <a:r>
                <a:rPr lang="en-US" b="1" dirty="0"/>
                <a:t>PROTIENS (5%)</a:t>
              </a:r>
            </a:p>
          </p:txBody>
        </p:sp>
        <p:sp>
          <p:nvSpPr>
            <p:cNvPr id="12" name="Text Box 13"/>
            <p:cNvSpPr txBox="1">
              <a:spLocks noChangeArrowheads="1"/>
            </p:cNvSpPr>
            <p:nvPr/>
          </p:nvSpPr>
          <p:spPr bwMode="auto">
            <a:xfrm>
              <a:off x="481" y="2802"/>
              <a:ext cx="1440" cy="416"/>
            </a:xfrm>
            <a:prstGeom prst="rect">
              <a:avLst/>
            </a:prstGeom>
            <a:noFill/>
            <a:ln w="19050">
              <a:solidFill>
                <a:schemeClr val="bg1"/>
              </a:solidFill>
              <a:miter lim="800000"/>
              <a:headEnd/>
              <a:tailEnd/>
            </a:ln>
            <a:effectLst/>
          </p:spPr>
          <p:txBody>
            <a:bodyPr wrap="none">
              <a:spAutoFit/>
            </a:bodyPr>
            <a:lstStyle/>
            <a:p>
              <a:pPr algn="ctr"/>
              <a:r>
                <a:rPr lang="en-US" b="1" dirty="0"/>
                <a:t>HYDROXYAPATITE</a:t>
              </a:r>
            </a:p>
            <a:p>
              <a:pPr algn="ctr"/>
              <a:r>
                <a:rPr lang="en-US" b="1" dirty="0"/>
                <a:t>Ca and P</a:t>
              </a:r>
            </a:p>
          </p:txBody>
        </p:sp>
        <p:sp>
          <p:nvSpPr>
            <p:cNvPr id="13" name="Line 14"/>
            <p:cNvSpPr>
              <a:spLocks noChangeShapeType="1"/>
            </p:cNvSpPr>
            <p:nvPr/>
          </p:nvSpPr>
          <p:spPr bwMode="auto">
            <a:xfrm flipH="1">
              <a:off x="1066" y="1209"/>
              <a:ext cx="1344" cy="448"/>
            </a:xfrm>
            <a:prstGeom prst="line">
              <a:avLst/>
            </a:prstGeom>
            <a:noFill/>
            <a:ln w="9525">
              <a:solidFill>
                <a:schemeClr val="bg1"/>
              </a:solidFill>
              <a:round/>
              <a:headEnd/>
              <a:tailEnd type="triangle" w="med" len="med"/>
            </a:ln>
            <a:effectLst/>
          </p:spPr>
          <p:txBody>
            <a:bodyPr/>
            <a:lstStyle/>
            <a:p>
              <a:endParaRPr lang="en-US"/>
            </a:p>
          </p:txBody>
        </p:sp>
        <p:sp>
          <p:nvSpPr>
            <p:cNvPr id="14" name="Line 15"/>
            <p:cNvSpPr>
              <a:spLocks noChangeShapeType="1"/>
            </p:cNvSpPr>
            <p:nvPr/>
          </p:nvSpPr>
          <p:spPr bwMode="auto">
            <a:xfrm>
              <a:off x="2410" y="1209"/>
              <a:ext cx="1395" cy="448"/>
            </a:xfrm>
            <a:prstGeom prst="line">
              <a:avLst/>
            </a:prstGeom>
            <a:noFill/>
            <a:ln w="9525">
              <a:solidFill>
                <a:schemeClr val="bg1"/>
              </a:solidFill>
              <a:round/>
              <a:headEnd/>
              <a:tailEnd type="triangle" w="med" len="med"/>
            </a:ln>
            <a:effectLst/>
          </p:spPr>
          <p:txBody>
            <a:bodyPr/>
            <a:lstStyle/>
            <a:p>
              <a:endParaRPr lang="en-US"/>
            </a:p>
          </p:txBody>
        </p:sp>
        <p:sp>
          <p:nvSpPr>
            <p:cNvPr id="16" name="Line 17"/>
            <p:cNvSpPr>
              <a:spLocks noChangeShapeType="1"/>
            </p:cNvSpPr>
            <p:nvPr/>
          </p:nvSpPr>
          <p:spPr bwMode="auto">
            <a:xfrm flipH="1">
              <a:off x="2771" y="2289"/>
              <a:ext cx="932" cy="513"/>
            </a:xfrm>
            <a:prstGeom prst="line">
              <a:avLst/>
            </a:prstGeom>
            <a:noFill/>
            <a:ln w="9525">
              <a:solidFill>
                <a:schemeClr val="bg1"/>
              </a:solidFill>
              <a:round/>
              <a:headEnd/>
              <a:tailEnd type="triangle" w="med" len="med"/>
            </a:ln>
            <a:effectLst/>
          </p:spPr>
          <p:txBody>
            <a:bodyPr/>
            <a:lstStyle/>
            <a:p>
              <a:endParaRPr lang="en-US"/>
            </a:p>
          </p:txBody>
        </p:sp>
        <p:sp>
          <p:nvSpPr>
            <p:cNvPr id="17" name="Line 18"/>
            <p:cNvSpPr>
              <a:spLocks noChangeShapeType="1"/>
            </p:cNvSpPr>
            <p:nvPr/>
          </p:nvSpPr>
          <p:spPr bwMode="auto">
            <a:xfrm>
              <a:off x="3748" y="2289"/>
              <a:ext cx="883" cy="513"/>
            </a:xfrm>
            <a:prstGeom prst="line">
              <a:avLst/>
            </a:prstGeom>
            <a:noFill/>
            <a:ln w="9525">
              <a:solidFill>
                <a:schemeClr val="bg1"/>
              </a:solidFill>
              <a:round/>
              <a:headEnd/>
              <a:tailEnd type="triangle" w="med" len="med"/>
            </a:ln>
            <a:effectLst/>
          </p:spPr>
          <p:txBody>
            <a:bodyPr/>
            <a:lstStyle/>
            <a:p>
              <a:endParaRPr lang="en-US"/>
            </a:p>
          </p:txBody>
        </p:sp>
        <p:sp>
          <p:nvSpPr>
            <p:cNvPr id="18" name="Text Box 20"/>
            <p:cNvSpPr txBox="1">
              <a:spLocks noChangeArrowheads="1"/>
            </p:cNvSpPr>
            <p:nvPr/>
          </p:nvSpPr>
          <p:spPr bwMode="auto">
            <a:xfrm>
              <a:off x="643" y="3648"/>
              <a:ext cx="1005" cy="233"/>
            </a:xfrm>
            <a:prstGeom prst="rect">
              <a:avLst/>
            </a:prstGeom>
            <a:noFill/>
            <a:ln w="19050">
              <a:solidFill>
                <a:schemeClr val="bg1"/>
              </a:solidFill>
              <a:miter lim="800000"/>
              <a:headEnd/>
              <a:tailEnd/>
            </a:ln>
            <a:effectLst/>
          </p:spPr>
          <p:txBody>
            <a:bodyPr wrap="none">
              <a:spAutoFit/>
            </a:bodyPr>
            <a:lstStyle/>
            <a:p>
              <a:r>
                <a:rPr lang="en-US" dirty="0" err="1"/>
                <a:t>Proteoglycan</a:t>
              </a:r>
              <a:r>
                <a:rPr lang="en-US" dirty="0"/>
                <a:t> </a:t>
              </a:r>
            </a:p>
          </p:txBody>
        </p:sp>
        <p:sp>
          <p:nvSpPr>
            <p:cNvPr id="19" name="Text Box 21"/>
            <p:cNvSpPr txBox="1">
              <a:spLocks noChangeArrowheads="1"/>
            </p:cNvSpPr>
            <p:nvPr/>
          </p:nvSpPr>
          <p:spPr bwMode="auto">
            <a:xfrm>
              <a:off x="2128" y="3648"/>
              <a:ext cx="932" cy="233"/>
            </a:xfrm>
            <a:prstGeom prst="rect">
              <a:avLst/>
            </a:prstGeom>
            <a:noFill/>
            <a:ln w="19050">
              <a:solidFill>
                <a:schemeClr val="bg1"/>
              </a:solidFill>
              <a:miter lim="800000"/>
              <a:headEnd/>
              <a:tailEnd/>
            </a:ln>
            <a:effectLst/>
          </p:spPr>
          <p:txBody>
            <a:bodyPr wrap="none">
              <a:spAutoFit/>
            </a:bodyPr>
            <a:lstStyle/>
            <a:p>
              <a:r>
                <a:rPr lang="en-US" dirty="0"/>
                <a:t>G</a:t>
              </a:r>
              <a:r>
                <a:rPr lang="en-US" dirty="0" smtClean="0"/>
                <a:t>lycoprotein</a:t>
              </a:r>
              <a:endParaRPr lang="en-US" dirty="0"/>
            </a:p>
          </p:txBody>
        </p:sp>
        <p:sp>
          <p:nvSpPr>
            <p:cNvPr id="20" name="Text Box 22"/>
            <p:cNvSpPr txBox="1">
              <a:spLocks noChangeArrowheads="1"/>
            </p:cNvSpPr>
            <p:nvPr/>
          </p:nvSpPr>
          <p:spPr bwMode="auto">
            <a:xfrm>
              <a:off x="3298" y="3648"/>
              <a:ext cx="900" cy="756"/>
            </a:xfrm>
            <a:prstGeom prst="rect">
              <a:avLst/>
            </a:prstGeom>
            <a:noFill/>
            <a:ln w="19050">
              <a:solidFill>
                <a:schemeClr val="bg1"/>
              </a:solidFill>
              <a:miter lim="800000"/>
              <a:headEnd/>
              <a:tailEnd/>
            </a:ln>
            <a:effectLst/>
          </p:spPr>
          <p:txBody>
            <a:bodyPr wrap="none">
              <a:spAutoFit/>
            </a:bodyPr>
            <a:lstStyle/>
            <a:p>
              <a:r>
                <a:rPr lang="en-US" dirty="0" err="1" smtClean="0"/>
                <a:t>Osteocalcin</a:t>
              </a:r>
              <a:endParaRPr lang="en-US" dirty="0" smtClean="0"/>
            </a:p>
            <a:p>
              <a:r>
                <a:rPr lang="en-US" dirty="0" err="1" smtClean="0"/>
                <a:t>Osteopontin</a:t>
              </a:r>
              <a:endParaRPr lang="en-US" dirty="0" smtClean="0"/>
            </a:p>
            <a:p>
              <a:r>
                <a:rPr lang="en-US" dirty="0" err="1" smtClean="0"/>
                <a:t>Osteonectin</a:t>
              </a:r>
              <a:endParaRPr lang="en-US" dirty="0" smtClean="0"/>
            </a:p>
            <a:p>
              <a:r>
                <a:rPr lang="en-US" dirty="0" smtClean="0"/>
                <a:t>BSP </a:t>
              </a:r>
              <a:endParaRPr lang="en-US" dirty="0"/>
            </a:p>
          </p:txBody>
        </p:sp>
        <p:sp>
          <p:nvSpPr>
            <p:cNvPr id="21" name="Text Box 23"/>
            <p:cNvSpPr txBox="1">
              <a:spLocks noChangeArrowheads="1"/>
            </p:cNvSpPr>
            <p:nvPr/>
          </p:nvSpPr>
          <p:spPr bwMode="auto">
            <a:xfrm>
              <a:off x="4261" y="3648"/>
              <a:ext cx="1125" cy="756"/>
            </a:xfrm>
            <a:prstGeom prst="rect">
              <a:avLst/>
            </a:prstGeom>
            <a:noFill/>
            <a:ln w="19050">
              <a:solidFill>
                <a:schemeClr val="bg1"/>
              </a:solidFill>
              <a:miter lim="800000"/>
              <a:headEnd/>
              <a:tailEnd/>
            </a:ln>
            <a:effectLst/>
          </p:spPr>
          <p:txBody>
            <a:bodyPr wrap="square">
              <a:spAutoFit/>
            </a:bodyPr>
            <a:lstStyle/>
            <a:p>
              <a:r>
                <a:rPr lang="en-US" dirty="0"/>
                <a:t>Growth </a:t>
              </a:r>
              <a:r>
                <a:rPr lang="en-US" dirty="0" smtClean="0"/>
                <a:t>factors</a:t>
              </a:r>
            </a:p>
            <a:p>
              <a:r>
                <a:rPr lang="en-US" dirty="0" smtClean="0"/>
                <a:t>BMP</a:t>
              </a:r>
            </a:p>
            <a:p>
              <a:r>
                <a:rPr lang="en-US" dirty="0" smtClean="0"/>
                <a:t>FGF</a:t>
              </a:r>
            </a:p>
            <a:p>
              <a:r>
                <a:rPr lang="en-US" dirty="0" smtClean="0"/>
                <a:t>PDGF</a:t>
              </a:r>
              <a:endParaRPr lang="en-US" dirty="0"/>
            </a:p>
          </p:txBody>
        </p:sp>
        <p:sp>
          <p:nvSpPr>
            <p:cNvPr id="22" name="Line 25"/>
            <p:cNvSpPr>
              <a:spLocks noChangeShapeType="1"/>
            </p:cNvSpPr>
            <p:nvPr/>
          </p:nvSpPr>
          <p:spPr bwMode="auto">
            <a:xfrm>
              <a:off x="4528" y="3250"/>
              <a:ext cx="1" cy="199"/>
            </a:xfrm>
            <a:prstGeom prst="line">
              <a:avLst/>
            </a:prstGeom>
            <a:noFill/>
            <a:ln w="9525">
              <a:solidFill>
                <a:schemeClr val="bg1"/>
              </a:solidFill>
              <a:round/>
              <a:headEnd/>
              <a:tailEnd type="triangle" w="med" len="med"/>
            </a:ln>
            <a:effectLst/>
          </p:spPr>
          <p:txBody>
            <a:bodyPr/>
            <a:lstStyle/>
            <a:p>
              <a:endParaRPr lang="en-US"/>
            </a:p>
          </p:txBody>
        </p:sp>
        <p:sp>
          <p:nvSpPr>
            <p:cNvPr id="23" name="Line 26"/>
            <p:cNvSpPr>
              <a:spLocks noChangeShapeType="1"/>
            </p:cNvSpPr>
            <p:nvPr/>
          </p:nvSpPr>
          <p:spPr bwMode="auto">
            <a:xfrm flipV="1">
              <a:off x="1183" y="3449"/>
              <a:ext cx="3772" cy="1"/>
            </a:xfrm>
            <a:prstGeom prst="line">
              <a:avLst/>
            </a:prstGeom>
            <a:noFill/>
            <a:ln w="9525">
              <a:solidFill>
                <a:schemeClr val="bg1"/>
              </a:solidFill>
              <a:round/>
              <a:headEnd/>
              <a:tailEnd/>
            </a:ln>
            <a:effectLst/>
          </p:spPr>
          <p:txBody>
            <a:bodyPr/>
            <a:lstStyle/>
            <a:p>
              <a:endParaRPr lang="en-US"/>
            </a:p>
          </p:txBody>
        </p:sp>
        <p:sp>
          <p:nvSpPr>
            <p:cNvPr id="24" name="Line 27"/>
            <p:cNvSpPr>
              <a:spLocks noChangeShapeType="1"/>
            </p:cNvSpPr>
            <p:nvPr/>
          </p:nvSpPr>
          <p:spPr bwMode="auto">
            <a:xfrm>
              <a:off x="1183" y="3449"/>
              <a:ext cx="1" cy="199"/>
            </a:xfrm>
            <a:prstGeom prst="line">
              <a:avLst/>
            </a:prstGeom>
            <a:noFill/>
            <a:ln w="9525">
              <a:solidFill>
                <a:schemeClr val="bg1"/>
              </a:solidFill>
              <a:round/>
              <a:headEnd/>
              <a:tailEnd type="triangle" w="med" len="med"/>
            </a:ln>
            <a:effectLst/>
          </p:spPr>
          <p:txBody>
            <a:bodyPr/>
            <a:lstStyle/>
            <a:p>
              <a:endParaRPr lang="en-US"/>
            </a:p>
          </p:txBody>
        </p:sp>
        <p:sp>
          <p:nvSpPr>
            <p:cNvPr id="25" name="Line 28"/>
            <p:cNvSpPr>
              <a:spLocks noChangeShapeType="1"/>
            </p:cNvSpPr>
            <p:nvPr/>
          </p:nvSpPr>
          <p:spPr bwMode="auto">
            <a:xfrm>
              <a:off x="2578" y="3449"/>
              <a:ext cx="1" cy="199"/>
            </a:xfrm>
            <a:prstGeom prst="line">
              <a:avLst/>
            </a:prstGeom>
            <a:noFill/>
            <a:ln w="9525">
              <a:solidFill>
                <a:schemeClr val="bg1"/>
              </a:solidFill>
              <a:round/>
              <a:headEnd/>
              <a:tailEnd type="triangle" w="med" len="med"/>
            </a:ln>
            <a:effectLst/>
          </p:spPr>
          <p:txBody>
            <a:bodyPr/>
            <a:lstStyle/>
            <a:p>
              <a:endParaRPr lang="en-US"/>
            </a:p>
          </p:txBody>
        </p:sp>
        <p:sp>
          <p:nvSpPr>
            <p:cNvPr id="26" name="Line 29"/>
            <p:cNvSpPr>
              <a:spLocks noChangeShapeType="1"/>
            </p:cNvSpPr>
            <p:nvPr/>
          </p:nvSpPr>
          <p:spPr bwMode="auto">
            <a:xfrm>
              <a:off x="3703" y="3449"/>
              <a:ext cx="1" cy="199"/>
            </a:xfrm>
            <a:prstGeom prst="line">
              <a:avLst/>
            </a:prstGeom>
            <a:noFill/>
            <a:ln w="9525">
              <a:solidFill>
                <a:schemeClr val="bg1"/>
              </a:solidFill>
              <a:round/>
              <a:headEnd/>
              <a:tailEnd type="triangle" w="med" len="med"/>
            </a:ln>
            <a:effectLst/>
          </p:spPr>
          <p:txBody>
            <a:bodyPr/>
            <a:lstStyle/>
            <a:p>
              <a:endParaRPr lang="en-US"/>
            </a:p>
          </p:txBody>
        </p:sp>
        <p:sp>
          <p:nvSpPr>
            <p:cNvPr id="27" name="Line 30"/>
            <p:cNvSpPr>
              <a:spLocks noChangeShapeType="1"/>
            </p:cNvSpPr>
            <p:nvPr/>
          </p:nvSpPr>
          <p:spPr bwMode="auto">
            <a:xfrm>
              <a:off x="4963" y="3449"/>
              <a:ext cx="1" cy="199"/>
            </a:xfrm>
            <a:prstGeom prst="line">
              <a:avLst/>
            </a:prstGeom>
            <a:noFill/>
            <a:ln w="9525">
              <a:solidFill>
                <a:schemeClr val="bg1"/>
              </a:solidFill>
              <a:round/>
              <a:headEnd/>
              <a:tailEnd type="triangle" w="med" len="med"/>
            </a:ln>
            <a:effectLst/>
          </p:spPr>
          <p:txBody>
            <a:bodyPr/>
            <a:lstStyle/>
            <a:p>
              <a:endParaRPr lang="en-US"/>
            </a:p>
          </p:txBody>
        </p:sp>
      </p:grpSp>
      <p:sp>
        <p:nvSpPr>
          <p:cNvPr id="28" name="Rectangle 33"/>
          <p:cNvSpPr>
            <a:spLocks noGrp="1" noChangeArrowheads="1"/>
          </p:cNvSpPr>
          <p:nvPr>
            <p:ph idx="1"/>
          </p:nvPr>
        </p:nvSpPr>
        <p:spPr>
          <a:xfrm>
            <a:off x="428596" y="585790"/>
            <a:ext cx="8229600" cy="1200136"/>
          </a:xfrm>
        </p:spPr>
        <p:txBody>
          <a:bodyPr>
            <a:normAutofit/>
          </a:bodyPr>
          <a:lstStyle/>
          <a:p>
            <a:r>
              <a:rPr lang="en-US" sz="2400" dirty="0"/>
              <a:t>Composition</a:t>
            </a:r>
          </a:p>
        </p:txBody>
      </p:sp>
      <p:pic>
        <p:nvPicPr>
          <p:cNvPr id="31" name="Picture 2" descr="F:\data\BookFigures\06\Figure_06-01.jpg"/>
          <p:cNvPicPr>
            <a:picLocks noChangeAspect="1" noChangeArrowheads="1"/>
          </p:cNvPicPr>
          <p:nvPr/>
        </p:nvPicPr>
        <p:blipFill>
          <a:blip r:embed="rId2"/>
          <a:srcRect/>
          <a:stretch>
            <a:fillRect/>
          </a:stretch>
        </p:blipFill>
        <p:spPr bwMode="auto">
          <a:xfrm>
            <a:off x="6000760" y="0"/>
            <a:ext cx="2928958" cy="1823692"/>
          </a:xfrm>
          <a:prstGeom prst="rect">
            <a:avLst/>
          </a:prstGeom>
          <a:noFill/>
          <a:ln w="9525">
            <a:noFill/>
            <a:miter lim="800000"/>
            <a:headEnd/>
            <a:tailEnd/>
          </a:ln>
          <a:effectLst/>
        </p:spPr>
      </p:pic>
      <p:cxnSp>
        <p:nvCxnSpPr>
          <p:cNvPr id="35" name="Straight Arrow Connector 34"/>
          <p:cNvCxnSpPr/>
          <p:nvPr/>
        </p:nvCxnSpPr>
        <p:spPr>
          <a:xfrm rot="5400000">
            <a:off x="1464479" y="3249611"/>
            <a:ext cx="785818" cy="158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idx="1"/>
          </p:nvPr>
        </p:nvSpPr>
        <p:spPr>
          <a:xfrm>
            <a:off x="1714480" y="2071678"/>
            <a:ext cx="8229600" cy="4572000"/>
          </a:xfrm>
        </p:spPr>
        <p:txBody>
          <a:bodyPr/>
          <a:lstStyle/>
          <a:p>
            <a:pPr eaLnBrk="1" hangingPunct="1">
              <a:lnSpc>
                <a:spcPct val="90000"/>
              </a:lnSpc>
              <a:defRPr/>
            </a:pPr>
            <a:r>
              <a:rPr lang="en-US" sz="3200" b="1" dirty="0" err="1" smtClean="0">
                <a:solidFill>
                  <a:schemeClr val="bg1"/>
                </a:solidFill>
              </a:rPr>
              <a:t>Osteoblasts</a:t>
            </a:r>
            <a:r>
              <a:rPr lang="en-US" sz="3200" b="1" dirty="0" smtClean="0">
                <a:solidFill>
                  <a:schemeClr val="bg1"/>
                </a:solidFill>
              </a:rPr>
              <a:t> </a:t>
            </a:r>
          </a:p>
          <a:p>
            <a:pPr eaLnBrk="1" hangingPunct="1">
              <a:lnSpc>
                <a:spcPct val="90000"/>
              </a:lnSpc>
              <a:defRPr/>
            </a:pPr>
            <a:endParaRPr lang="en-US" sz="3200" b="1" dirty="0" smtClean="0">
              <a:solidFill>
                <a:schemeClr val="bg1"/>
              </a:solidFill>
            </a:endParaRPr>
          </a:p>
          <a:p>
            <a:pPr eaLnBrk="1" hangingPunct="1">
              <a:lnSpc>
                <a:spcPct val="90000"/>
              </a:lnSpc>
              <a:defRPr/>
            </a:pPr>
            <a:r>
              <a:rPr lang="en-US" sz="3200" b="1" dirty="0" err="1" smtClean="0">
                <a:solidFill>
                  <a:schemeClr val="bg1"/>
                </a:solidFill>
              </a:rPr>
              <a:t>Osteocytes</a:t>
            </a:r>
            <a:endParaRPr lang="en-US" sz="3200" b="1" dirty="0" smtClean="0">
              <a:solidFill>
                <a:schemeClr val="bg1"/>
              </a:solidFill>
            </a:endParaRPr>
          </a:p>
          <a:p>
            <a:pPr eaLnBrk="1" hangingPunct="1">
              <a:lnSpc>
                <a:spcPct val="90000"/>
              </a:lnSpc>
              <a:defRPr/>
            </a:pPr>
            <a:endParaRPr lang="en-US" sz="3200" b="1" dirty="0" smtClean="0">
              <a:solidFill>
                <a:schemeClr val="bg1"/>
              </a:solidFill>
            </a:endParaRPr>
          </a:p>
          <a:p>
            <a:pPr eaLnBrk="1" hangingPunct="1">
              <a:lnSpc>
                <a:spcPct val="90000"/>
              </a:lnSpc>
              <a:defRPr/>
            </a:pPr>
            <a:r>
              <a:rPr lang="en-US" sz="3200" b="1" dirty="0" err="1" smtClean="0">
                <a:solidFill>
                  <a:schemeClr val="bg1"/>
                </a:solidFill>
              </a:rPr>
              <a:t>Osteoclasts</a:t>
            </a:r>
            <a:r>
              <a:rPr lang="en-US" sz="3200" b="1" dirty="0" smtClean="0">
                <a:solidFill>
                  <a:schemeClr val="bg1"/>
                </a:solidFill>
              </a:rPr>
              <a:t> </a:t>
            </a:r>
          </a:p>
          <a:p>
            <a:pPr eaLnBrk="1" hangingPunct="1">
              <a:lnSpc>
                <a:spcPct val="90000"/>
              </a:lnSpc>
              <a:defRPr/>
            </a:pPr>
            <a:endParaRPr lang="en-US" sz="2800" b="1" dirty="0" smtClean="0">
              <a:solidFill>
                <a:schemeClr val="accent1">
                  <a:lumMod val="50000"/>
                </a:schemeClr>
              </a:solidFill>
            </a:endParaRPr>
          </a:p>
          <a:p>
            <a:pPr eaLnBrk="1" hangingPunct="1">
              <a:lnSpc>
                <a:spcPct val="90000"/>
              </a:lnSpc>
              <a:defRPr/>
            </a:pPr>
            <a:endParaRPr lang="en-US" sz="2400" b="1" dirty="0" smtClean="0">
              <a:solidFill>
                <a:schemeClr val="accent1">
                  <a:lumMod val="50000"/>
                </a:schemeClr>
              </a:solidFill>
            </a:endParaRPr>
          </a:p>
        </p:txBody>
      </p:sp>
      <p:sp>
        <p:nvSpPr>
          <p:cNvPr id="161794" name="Rectangle 2"/>
          <p:cNvSpPr>
            <a:spLocks noGrp="1" noChangeArrowheads="1"/>
          </p:cNvSpPr>
          <p:nvPr>
            <p:ph type="title"/>
          </p:nvPr>
        </p:nvSpPr>
        <p:spPr>
          <a:xfrm>
            <a:off x="2214546" y="357166"/>
            <a:ext cx="6316662" cy="1143000"/>
          </a:xfrm>
        </p:spPr>
        <p:txBody>
          <a:bodyPr/>
          <a:lstStyle/>
          <a:p>
            <a:pPr eaLnBrk="1" hangingPunct="1">
              <a:defRPr/>
            </a:pPr>
            <a:r>
              <a:rPr lang="en-US" b="1" u="sng" dirty="0" smtClean="0"/>
              <a:t>BONE CELLS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a:xfrm>
            <a:off x="214282" y="1142984"/>
            <a:ext cx="5214974" cy="4525963"/>
          </a:xfrm>
        </p:spPr>
        <p:txBody>
          <a:bodyPr>
            <a:normAutofit fontScale="92500" lnSpcReduction="20000"/>
          </a:bodyPr>
          <a:lstStyle/>
          <a:p>
            <a:pPr eaLnBrk="1" hangingPunct="1">
              <a:lnSpc>
                <a:spcPct val="80000"/>
              </a:lnSpc>
              <a:buNone/>
              <a:defRPr/>
            </a:pPr>
            <a:endParaRPr lang="en-US" sz="2000" dirty="0" smtClean="0"/>
          </a:p>
          <a:p>
            <a:pPr eaLnBrk="1" hangingPunct="1">
              <a:lnSpc>
                <a:spcPct val="80000"/>
              </a:lnSpc>
              <a:defRPr/>
            </a:pPr>
            <a:endParaRPr lang="en-US" sz="2000" dirty="0" smtClean="0"/>
          </a:p>
          <a:p>
            <a:pPr>
              <a:lnSpc>
                <a:spcPct val="80000"/>
              </a:lnSpc>
              <a:defRPr/>
            </a:pPr>
            <a:r>
              <a:rPr lang="en-US" sz="2000" b="1" dirty="0" smtClean="0"/>
              <a:t>Bone forming </a:t>
            </a:r>
            <a:r>
              <a:rPr lang="en-US" sz="2000" dirty="0" smtClean="0"/>
              <a:t>cells </a:t>
            </a:r>
          </a:p>
          <a:p>
            <a:pPr>
              <a:lnSpc>
                <a:spcPct val="80000"/>
              </a:lnSpc>
              <a:buNone/>
              <a:defRPr/>
            </a:pPr>
            <a:r>
              <a:rPr lang="en-US" sz="2000" dirty="0" smtClean="0"/>
              <a:t>	(found near area of bone formation)</a:t>
            </a:r>
          </a:p>
          <a:p>
            <a:pPr>
              <a:lnSpc>
                <a:spcPct val="80000"/>
              </a:lnSpc>
              <a:buNone/>
              <a:defRPr/>
            </a:pPr>
            <a:endParaRPr lang="en-US" sz="2000" dirty="0" smtClean="0"/>
          </a:p>
          <a:p>
            <a:pPr>
              <a:lnSpc>
                <a:spcPct val="80000"/>
              </a:lnSpc>
              <a:buFont typeface="Arial" pitchFamily="34" charset="0"/>
              <a:buChar char="•"/>
              <a:defRPr/>
            </a:pPr>
            <a:r>
              <a:rPr lang="en-US" sz="2000" dirty="0" err="1" smtClean="0"/>
              <a:t>Mononucleated</a:t>
            </a:r>
            <a:r>
              <a:rPr lang="en-US" sz="2000" dirty="0" smtClean="0"/>
              <a:t> cell</a:t>
            </a:r>
          </a:p>
          <a:p>
            <a:pPr eaLnBrk="1" hangingPunct="1">
              <a:lnSpc>
                <a:spcPct val="80000"/>
              </a:lnSpc>
              <a:buNone/>
              <a:defRPr/>
            </a:pPr>
            <a:endParaRPr lang="en-US" sz="2000" dirty="0" smtClean="0"/>
          </a:p>
          <a:p>
            <a:pPr eaLnBrk="1" hangingPunct="1">
              <a:lnSpc>
                <a:spcPct val="80000"/>
              </a:lnSpc>
              <a:defRPr/>
            </a:pPr>
            <a:r>
              <a:rPr lang="en-US" sz="2000" dirty="0" err="1" smtClean="0"/>
              <a:t>Cuboidal</a:t>
            </a:r>
            <a:r>
              <a:rPr lang="en-US" sz="2000" dirty="0" smtClean="0"/>
              <a:t> , basophilic cytoplasm, prominent round nucleus</a:t>
            </a:r>
          </a:p>
          <a:p>
            <a:pPr eaLnBrk="1" hangingPunct="1">
              <a:lnSpc>
                <a:spcPct val="80000"/>
              </a:lnSpc>
              <a:defRPr/>
            </a:pPr>
            <a:endParaRPr lang="en-US" sz="2000" dirty="0" smtClean="0"/>
          </a:p>
          <a:p>
            <a:pPr eaLnBrk="1" hangingPunct="1">
              <a:lnSpc>
                <a:spcPct val="80000"/>
              </a:lnSpc>
              <a:defRPr/>
            </a:pPr>
            <a:r>
              <a:rPr lang="en-US" sz="2000" dirty="0" smtClean="0"/>
              <a:t>Extensive ER, Golgi, numerous mitochondria &amp; vesicles</a:t>
            </a:r>
          </a:p>
          <a:p>
            <a:pPr eaLnBrk="1" hangingPunct="1">
              <a:lnSpc>
                <a:spcPct val="80000"/>
              </a:lnSpc>
              <a:buNone/>
              <a:defRPr/>
            </a:pPr>
            <a:endParaRPr lang="en-US" sz="2000" dirty="0" smtClean="0"/>
          </a:p>
          <a:p>
            <a:pPr eaLnBrk="1" hangingPunct="1">
              <a:lnSpc>
                <a:spcPct val="80000"/>
              </a:lnSpc>
              <a:defRPr/>
            </a:pPr>
            <a:r>
              <a:rPr lang="en-US" sz="2000" dirty="0" smtClean="0"/>
              <a:t>Cellular layer covering the bone surface</a:t>
            </a:r>
          </a:p>
          <a:p>
            <a:pPr eaLnBrk="1" hangingPunct="1">
              <a:lnSpc>
                <a:spcPct val="80000"/>
              </a:lnSpc>
              <a:defRPr/>
            </a:pPr>
            <a:endParaRPr lang="en-US" sz="2000" dirty="0" smtClean="0"/>
          </a:p>
          <a:p>
            <a:pPr eaLnBrk="1" hangingPunct="1">
              <a:lnSpc>
                <a:spcPct val="80000"/>
              </a:lnSpc>
              <a:defRPr/>
            </a:pPr>
            <a:r>
              <a:rPr lang="en-US" sz="2000" dirty="0" smtClean="0"/>
              <a:t>High level of </a:t>
            </a:r>
            <a:r>
              <a:rPr lang="en-US" sz="2000" u="sng" dirty="0" smtClean="0">
                <a:solidFill>
                  <a:schemeClr val="bg1"/>
                </a:solidFill>
              </a:rPr>
              <a:t>alkaline phosphate</a:t>
            </a:r>
            <a:r>
              <a:rPr lang="en-US" sz="2000" u="sng" dirty="0" smtClean="0"/>
              <a:t>  </a:t>
            </a:r>
          </a:p>
          <a:p>
            <a:pPr eaLnBrk="1" hangingPunct="1">
              <a:lnSpc>
                <a:spcPct val="80000"/>
              </a:lnSpc>
              <a:buNone/>
              <a:defRPr/>
            </a:pPr>
            <a:r>
              <a:rPr lang="en-US" sz="2000" dirty="0" smtClean="0"/>
              <a:t>	(which initiates bone </a:t>
            </a:r>
            <a:r>
              <a:rPr lang="en-US" sz="2000" dirty="0" err="1" smtClean="0"/>
              <a:t>minerlization</a:t>
            </a:r>
            <a:r>
              <a:rPr lang="en-US" sz="2000" dirty="0" smtClean="0"/>
              <a:t> &amp; the growth of </a:t>
            </a:r>
            <a:r>
              <a:rPr lang="en-US" sz="2000" dirty="0" err="1" smtClean="0"/>
              <a:t>hydroxy</a:t>
            </a:r>
            <a:r>
              <a:rPr lang="en-US" sz="2000" dirty="0" smtClean="0"/>
              <a:t> apatite)</a:t>
            </a:r>
          </a:p>
          <a:p>
            <a:pPr eaLnBrk="1" hangingPunct="1">
              <a:lnSpc>
                <a:spcPct val="80000"/>
              </a:lnSpc>
              <a:defRPr/>
            </a:pPr>
            <a:endParaRPr lang="en-US" sz="2000" dirty="0" smtClean="0"/>
          </a:p>
        </p:txBody>
      </p:sp>
      <p:sp>
        <p:nvSpPr>
          <p:cNvPr id="132098" name="Rectangle 2"/>
          <p:cNvSpPr>
            <a:spLocks noGrp="1" noChangeArrowheads="1"/>
          </p:cNvSpPr>
          <p:nvPr>
            <p:ph type="title"/>
          </p:nvPr>
        </p:nvSpPr>
        <p:spPr>
          <a:xfrm>
            <a:off x="755668" y="-142892"/>
            <a:ext cx="6316662" cy="1143000"/>
          </a:xfrm>
        </p:spPr>
        <p:txBody>
          <a:bodyPr/>
          <a:lstStyle/>
          <a:p>
            <a:pPr eaLnBrk="1" hangingPunct="1">
              <a:defRPr/>
            </a:pPr>
            <a:r>
              <a:rPr lang="en-US" b="1" dirty="0" err="1" smtClean="0">
                <a:solidFill>
                  <a:schemeClr val="bg1"/>
                </a:solidFill>
              </a:rPr>
              <a:t>Osteoblasts</a:t>
            </a:r>
            <a:endParaRPr lang="en-US" b="1" dirty="0" smtClean="0">
              <a:solidFill>
                <a:schemeClr val="bg1"/>
              </a:solidFill>
            </a:endParaRPr>
          </a:p>
        </p:txBody>
      </p:sp>
      <p:graphicFrame>
        <p:nvGraphicFramePr>
          <p:cNvPr id="2050" name="Object 9"/>
          <p:cNvGraphicFramePr>
            <a:graphicFrameLocks noChangeAspect="1"/>
          </p:cNvGraphicFramePr>
          <p:nvPr/>
        </p:nvGraphicFramePr>
        <p:xfrm>
          <a:off x="5356225" y="71454"/>
          <a:ext cx="3787775" cy="6357942"/>
        </p:xfrm>
        <a:graphic>
          <a:graphicData uri="http://schemas.openxmlformats.org/presentationml/2006/ole">
            <p:oleObj spid="_x0000_s2050" name="Image" r:id="rId3" imgW="19047619" imgH="26666667" progId="">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idx="1"/>
          </p:nvPr>
        </p:nvSpPr>
        <p:spPr>
          <a:xfrm>
            <a:off x="928662" y="1000108"/>
            <a:ext cx="7143800" cy="4525963"/>
          </a:xfrm>
        </p:spPr>
        <p:txBody>
          <a:bodyPr>
            <a:normAutofit/>
          </a:bodyPr>
          <a:lstStyle/>
          <a:p>
            <a:pPr eaLnBrk="1" hangingPunct="1">
              <a:lnSpc>
                <a:spcPct val="80000"/>
              </a:lnSpc>
              <a:defRPr/>
            </a:pPr>
            <a:endParaRPr lang="en-US" sz="2000" dirty="0" smtClean="0"/>
          </a:p>
          <a:p>
            <a:pPr eaLnBrk="1" hangingPunct="1">
              <a:lnSpc>
                <a:spcPct val="80000"/>
              </a:lnSpc>
              <a:defRPr/>
            </a:pPr>
            <a:r>
              <a:rPr lang="en-US" sz="2000" dirty="0" err="1" smtClean="0"/>
              <a:t>Osteoblasts</a:t>
            </a:r>
            <a:r>
              <a:rPr lang="en-US" sz="2000" dirty="0" smtClean="0"/>
              <a:t> which get entrapped in the </a:t>
            </a:r>
            <a:r>
              <a:rPr lang="en-US" sz="2000" dirty="0" err="1" smtClean="0"/>
              <a:t>osteoid</a:t>
            </a:r>
            <a:r>
              <a:rPr lang="en-US" sz="2000" dirty="0" smtClean="0"/>
              <a:t> tissue during bone formation</a:t>
            </a:r>
          </a:p>
          <a:p>
            <a:pPr eaLnBrk="1" hangingPunct="1">
              <a:lnSpc>
                <a:spcPct val="80000"/>
              </a:lnSpc>
              <a:defRPr/>
            </a:pPr>
            <a:endParaRPr lang="en-US" sz="2000" dirty="0" smtClean="0"/>
          </a:p>
          <a:p>
            <a:pPr eaLnBrk="1" hangingPunct="1">
              <a:lnSpc>
                <a:spcPct val="80000"/>
              </a:lnSpc>
              <a:defRPr/>
            </a:pPr>
            <a:r>
              <a:rPr lang="en-US" sz="2000" dirty="0" smtClean="0"/>
              <a:t>Reduce in size &amp; lie in a space called </a:t>
            </a:r>
            <a:r>
              <a:rPr lang="en-US" sz="2000" dirty="0" err="1" smtClean="0"/>
              <a:t>osteocytic</a:t>
            </a:r>
            <a:r>
              <a:rPr lang="en-US" sz="2000" dirty="0" smtClean="0"/>
              <a:t> lacunae</a:t>
            </a:r>
          </a:p>
          <a:p>
            <a:pPr eaLnBrk="1" hangingPunct="1">
              <a:lnSpc>
                <a:spcPct val="80000"/>
              </a:lnSpc>
              <a:defRPr/>
            </a:pPr>
            <a:endParaRPr lang="en-US" sz="2000" dirty="0" smtClean="0"/>
          </a:p>
          <a:p>
            <a:pPr eaLnBrk="1" hangingPunct="1">
              <a:lnSpc>
                <a:spcPct val="80000"/>
              </a:lnSpc>
              <a:defRPr/>
            </a:pPr>
            <a:r>
              <a:rPr lang="en-US" sz="2000" dirty="0" smtClean="0"/>
              <a:t>Numerous </a:t>
            </a:r>
            <a:r>
              <a:rPr lang="en-US" sz="2000" dirty="0" err="1" smtClean="0"/>
              <a:t>canaliculi</a:t>
            </a:r>
            <a:r>
              <a:rPr lang="en-US" sz="2000" dirty="0" smtClean="0"/>
              <a:t> are radiating from lacunae, </a:t>
            </a:r>
            <a:r>
              <a:rPr lang="en-US" sz="2000" dirty="0" err="1" smtClean="0"/>
              <a:t>anastomose</a:t>
            </a:r>
            <a:r>
              <a:rPr lang="en-US" sz="2000" dirty="0" smtClean="0"/>
              <a:t> &amp; establish the contact with the blood vessels.</a:t>
            </a:r>
          </a:p>
          <a:p>
            <a:pPr eaLnBrk="1" hangingPunct="1">
              <a:lnSpc>
                <a:spcPct val="80000"/>
              </a:lnSpc>
              <a:defRPr/>
            </a:pPr>
            <a:endParaRPr lang="en-US" sz="2000" dirty="0" smtClean="0"/>
          </a:p>
          <a:p>
            <a:pPr eaLnBrk="1" hangingPunct="1">
              <a:lnSpc>
                <a:spcPct val="80000"/>
              </a:lnSpc>
              <a:defRPr/>
            </a:pPr>
            <a:r>
              <a:rPr lang="en-US" sz="2000" b="1" dirty="0" err="1" smtClean="0"/>
              <a:t>Canaliculi</a:t>
            </a:r>
            <a:r>
              <a:rPr lang="en-US" sz="2000" b="1" dirty="0" smtClean="0"/>
              <a:t> function </a:t>
            </a:r>
            <a:r>
              <a:rPr lang="en-US" sz="2000" dirty="0" smtClean="0"/>
              <a:t>: permit diffusion of nutrients, gases &amp; waste products. Also act as </a:t>
            </a:r>
            <a:r>
              <a:rPr lang="en-US" sz="2000" dirty="0" err="1" smtClean="0"/>
              <a:t>signalling</a:t>
            </a:r>
            <a:r>
              <a:rPr lang="en-US" sz="2000" dirty="0" smtClean="0"/>
              <a:t> mediators</a:t>
            </a:r>
          </a:p>
          <a:p>
            <a:pPr eaLnBrk="1" hangingPunct="1">
              <a:lnSpc>
                <a:spcPct val="80000"/>
              </a:lnSpc>
              <a:buFont typeface="Wingdings" pitchFamily="2" charset="2"/>
              <a:buNone/>
              <a:defRPr/>
            </a:pPr>
            <a:endParaRPr lang="en-US" sz="2000" dirty="0" smtClean="0"/>
          </a:p>
          <a:p>
            <a:pPr eaLnBrk="1" hangingPunct="1">
              <a:lnSpc>
                <a:spcPct val="80000"/>
              </a:lnSpc>
              <a:defRPr/>
            </a:pPr>
            <a:r>
              <a:rPr lang="en-US" sz="2000" dirty="0" smtClean="0"/>
              <a:t>In ground section </a:t>
            </a:r>
            <a:r>
              <a:rPr lang="en-US" sz="2000" dirty="0" err="1" smtClean="0"/>
              <a:t>osteocytes</a:t>
            </a:r>
            <a:r>
              <a:rPr lang="en-US" sz="2000" dirty="0" smtClean="0"/>
              <a:t> are lost &amp; lacunae appear black in transmitted light</a:t>
            </a:r>
          </a:p>
        </p:txBody>
      </p:sp>
      <p:sp>
        <p:nvSpPr>
          <p:cNvPr id="145410" name="Rectangle 2"/>
          <p:cNvSpPr>
            <a:spLocks noGrp="1" noChangeArrowheads="1"/>
          </p:cNvSpPr>
          <p:nvPr>
            <p:ph type="title"/>
          </p:nvPr>
        </p:nvSpPr>
        <p:spPr>
          <a:xfrm>
            <a:off x="1285852" y="-142900"/>
            <a:ext cx="6316662" cy="1143000"/>
          </a:xfrm>
        </p:spPr>
        <p:txBody>
          <a:bodyPr/>
          <a:lstStyle/>
          <a:p>
            <a:pPr algn="ctr" eaLnBrk="1" hangingPunct="1">
              <a:defRPr/>
            </a:pPr>
            <a:r>
              <a:rPr lang="en-US" b="1" dirty="0" err="1" smtClean="0">
                <a:solidFill>
                  <a:schemeClr val="bg1"/>
                </a:solidFill>
              </a:rPr>
              <a:t>Osteocytes</a:t>
            </a:r>
            <a:r>
              <a:rPr lang="en-US" b="1" dirty="0" smtClean="0">
                <a:solidFill>
                  <a:schemeClr val="bg1"/>
                </a:solidFill>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3000" y="-245859"/>
            <a:ext cx="6945086" cy="1103091"/>
          </a:xfrm>
        </p:spPr>
        <p:txBody>
          <a:bodyPr>
            <a:normAutofit/>
          </a:bodyPr>
          <a:lstStyle/>
          <a:p>
            <a:r>
              <a:rPr lang="en-US" b="1" dirty="0">
                <a:solidFill>
                  <a:schemeClr val="tx1"/>
                </a:solidFill>
                <a:effectLst/>
                <a:latin typeface="Times New Roman" panose="02020603050405020304" pitchFamily="18" charset="0"/>
                <a:cs typeface="Times New Roman" panose="02020603050405020304" pitchFamily="18" charset="0"/>
              </a:rPr>
              <a:t>Specific learning Objectives </a:t>
            </a:r>
            <a:endParaRPr lang="en-US" sz="3100" b="1" dirty="0">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3972318145"/>
              </p:ext>
            </p:extLst>
          </p:nvPr>
        </p:nvGraphicFramePr>
        <p:xfrm>
          <a:off x="381000" y="928670"/>
          <a:ext cx="7750628" cy="5524090"/>
        </p:xfrm>
        <a:graphic>
          <a:graphicData uri="http://schemas.openxmlformats.org/drawingml/2006/table">
            <a:tbl>
              <a:tblPr firstRow="1" bandRow="1">
                <a:tableStyleId>{5C22544A-7EE6-4342-B048-85BDC9FD1C3A}</a:tableStyleId>
              </a:tblPr>
              <a:tblGrid>
                <a:gridCol w="2045610">
                  <a:extLst>
                    <a:ext uri="{9D8B030D-6E8A-4147-A177-3AD203B41FA5}">
                      <a16:colId xmlns="" xmlns:a16="http://schemas.microsoft.com/office/drawing/2014/main" val="946123654"/>
                    </a:ext>
                  </a:extLst>
                </a:gridCol>
                <a:gridCol w="3377634">
                  <a:extLst>
                    <a:ext uri="{9D8B030D-6E8A-4147-A177-3AD203B41FA5}">
                      <a16:colId xmlns="" xmlns:a16="http://schemas.microsoft.com/office/drawing/2014/main" val="2411658997"/>
                    </a:ext>
                  </a:extLst>
                </a:gridCol>
                <a:gridCol w="2327384">
                  <a:extLst>
                    <a:ext uri="{9D8B030D-6E8A-4147-A177-3AD203B41FA5}">
                      <a16:colId xmlns="" xmlns:a16="http://schemas.microsoft.com/office/drawing/2014/main" val="3411213719"/>
                    </a:ext>
                  </a:extLst>
                </a:gridCol>
              </a:tblGrid>
              <a:tr h="823452">
                <a:tc>
                  <a:txBody>
                    <a:bodyPr/>
                    <a:lstStyle/>
                    <a:p>
                      <a:r>
                        <a:rPr lang="en-US" dirty="0"/>
                        <a:t>Core areas* </a:t>
                      </a:r>
                    </a:p>
                  </a:txBody>
                  <a:tcPr marL="68580" marR="68580"/>
                </a:tc>
                <a:tc>
                  <a:txBody>
                    <a:bodyPr/>
                    <a:lstStyle/>
                    <a:p>
                      <a:r>
                        <a:rPr lang="en-US" dirty="0"/>
                        <a:t>Domain</a:t>
                      </a:r>
                      <a:r>
                        <a:rPr lang="en-US" baseline="0" dirty="0"/>
                        <a:t> **</a:t>
                      </a:r>
                      <a:endParaRPr lang="en-US" dirty="0"/>
                    </a:p>
                  </a:txBody>
                  <a:tcPr marL="68580" marR="68580"/>
                </a:tc>
                <a:tc>
                  <a:txBody>
                    <a:bodyPr/>
                    <a:lstStyle/>
                    <a:p>
                      <a:r>
                        <a:rPr lang="en-US" dirty="0"/>
                        <a:t>Category #</a:t>
                      </a:r>
                    </a:p>
                  </a:txBody>
                  <a:tcPr marL="68580" marR="68580"/>
                </a:tc>
                <a:extLst>
                  <a:ext uri="{0D108BD9-81ED-4DB2-BD59-A6C34878D82A}">
                    <a16:rowId xmlns="" xmlns:a16="http://schemas.microsoft.com/office/drawing/2014/main" val="868424398"/>
                  </a:ext>
                </a:extLst>
              </a:tr>
              <a:tr h="548148">
                <a:tc>
                  <a:txBody>
                    <a:bodyPr/>
                    <a:lstStyle/>
                    <a:p>
                      <a:r>
                        <a:rPr lang="en-US" sz="1400" b="1" dirty="0" smtClean="0"/>
                        <a:t>Introduction to bone</a:t>
                      </a:r>
                    </a:p>
                  </a:txBody>
                  <a:tcPr marL="68580" marR="68580"/>
                </a:tc>
                <a:tc>
                  <a:txBody>
                    <a:bodyPr/>
                    <a:lstStyle/>
                    <a:p>
                      <a:r>
                        <a:rPr lang="en-US" dirty="0" smtClean="0"/>
                        <a:t>COGNITIVE</a:t>
                      </a:r>
                      <a:endParaRPr lang="en-US" dirty="0"/>
                    </a:p>
                  </a:txBody>
                  <a:tcPr marL="68580" marR="68580"/>
                </a:tc>
                <a:tc>
                  <a:txBody>
                    <a:bodyPr/>
                    <a:lstStyle/>
                    <a:p>
                      <a:r>
                        <a:rPr lang="en-US" dirty="0" smtClean="0"/>
                        <a:t>MUST KNOW</a:t>
                      </a:r>
                      <a:endParaRPr lang="en-US" dirty="0"/>
                    </a:p>
                  </a:txBody>
                  <a:tcPr marL="68580" marR="68580"/>
                </a:tc>
                <a:extLst>
                  <a:ext uri="{0D108BD9-81ED-4DB2-BD59-A6C34878D82A}">
                    <a16:rowId xmlns="" xmlns:a16="http://schemas.microsoft.com/office/drawing/2014/main" val="3586572506"/>
                  </a:ext>
                </a:extLst>
              </a:tr>
              <a:tr h="1866490">
                <a:tc>
                  <a:txBody>
                    <a:bodyPr/>
                    <a:lstStyle/>
                    <a:p>
                      <a:r>
                        <a:rPr lang="en-US" sz="1400" b="1" dirty="0" smtClean="0"/>
                        <a:t>Structure of a bone</a:t>
                      </a:r>
                    </a:p>
                    <a:p>
                      <a:endParaRPr lang="en-US" sz="1400" b="1" dirty="0" smtClean="0"/>
                    </a:p>
                    <a:p>
                      <a:r>
                        <a:rPr lang="en-US" sz="1400" b="1" dirty="0" smtClean="0"/>
                        <a:t>Classification  of  bones</a:t>
                      </a:r>
                    </a:p>
                    <a:p>
                      <a:endParaRPr lang="en-US" sz="1400" b="1" dirty="0" smtClean="0"/>
                    </a:p>
                    <a:p>
                      <a:r>
                        <a:rPr lang="en-US" sz="1400" b="1" dirty="0" smtClean="0"/>
                        <a:t>Composition  of  bones</a:t>
                      </a:r>
                    </a:p>
                  </a:txBody>
                  <a:tcPr marL="68580" marR="68580"/>
                </a:tc>
                <a:tc>
                  <a:txBody>
                    <a:bodyPr/>
                    <a:lstStyle/>
                    <a:p>
                      <a:r>
                        <a:rPr lang="en-US" dirty="0" smtClean="0"/>
                        <a:t>COGNITIVE</a:t>
                      </a:r>
                    </a:p>
                    <a:p>
                      <a:endParaRPr lang="en-US" dirty="0" smtClean="0"/>
                    </a:p>
                    <a:p>
                      <a:r>
                        <a:rPr lang="en-US" dirty="0" smtClean="0"/>
                        <a:t>COGNITIVE</a:t>
                      </a:r>
                    </a:p>
                    <a:p>
                      <a:endParaRPr lang="en-US" dirty="0" smtClean="0"/>
                    </a:p>
                    <a:p>
                      <a:r>
                        <a:rPr lang="en-US" dirty="0" smtClean="0"/>
                        <a:t>COGNITIVE</a:t>
                      </a:r>
                    </a:p>
                    <a:p>
                      <a:endParaRPr lang="en-US"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MUST KNOW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MUST KNOW</a:t>
                      </a:r>
                    </a:p>
                    <a:p>
                      <a:r>
                        <a:rPr lang="en-US" dirty="0" smtClean="0"/>
                        <a:t> </a:t>
                      </a:r>
                    </a:p>
                    <a:p>
                      <a:endParaRPr lang="en-US" dirty="0" smtClean="0"/>
                    </a:p>
                    <a:p>
                      <a:r>
                        <a:rPr lang="en-US" dirty="0" smtClean="0"/>
                        <a:t>MUST</a:t>
                      </a:r>
                      <a:r>
                        <a:rPr lang="en-US" baseline="0" dirty="0" smtClean="0"/>
                        <a:t> KNOW</a:t>
                      </a:r>
                      <a:endParaRPr lang="en-US" dirty="0"/>
                    </a:p>
                  </a:txBody>
                  <a:tcPr marL="68580" marR="68580"/>
                </a:tc>
                <a:extLst>
                  <a:ext uri="{0D108BD9-81ED-4DB2-BD59-A6C34878D82A}">
                    <a16:rowId xmlns="" xmlns:a16="http://schemas.microsoft.com/office/drawing/2014/main" val="2359924706"/>
                  </a:ext>
                </a:extLst>
              </a:tr>
              <a:tr h="1866490">
                <a:tc>
                  <a:txBody>
                    <a:bodyPr/>
                    <a:lstStyle/>
                    <a:p>
                      <a:r>
                        <a:rPr kumimoji="0" lang="en-US" sz="1400" b="1" kern="0" dirty="0" smtClean="0">
                          <a:solidFill>
                            <a:schemeClr val="dk1"/>
                          </a:solidFill>
                          <a:latin typeface="+mn-lt"/>
                          <a:ea typeface="+mn-ea"/>
                          <a:cs typeface="+mn-cs"/>
                        </a:rPr>
                        <a:t>Bone </a:t>
                      </a:r>
                      <a:r>
                        <a:rPr kumimoji="0" lang="en-US" sz="1400" b="1" kern="0" dirty="0" err="1" smtClean="0">
                          <a:solidFill>
                            <a:schemeClr val="dk1"/>
                          </a:solidFill>
                          <a:latin typeface="+mn-lt"/>
                          <a:ea typeface="+mn-ea"/>
                          <a:cs typeface="+mn-cs"/>
                        </a:rPr>
                        <a:t>remodelling</a:t>
                      </a:r>
                      <a:endParaRPr kumimoji="0" lang="en-US" sz="1400" b="1" kern="0" dirty="0" smtClean="0">
                        <a:solidFill>
                          <a:schemeClr val="dk1"/>
                        </a:solidFill>
                        <a:latin typeface="+mn-lt"/>
                        <a:ea typeface="+mn-ea"/>
                        <a:cs typeface="+mn-cs"/>
                      </a:endParaRPr>
                    </a:p>
                    <a:p>
                      <a:endParaRPr kumimoji="0" lang="en-US" sz="1400" b="1" kern="0" dirty="0" smtClean="0">
                        <a:solidFill>
                          <a:schemeClr val="dk1"/>
                        </a:solidFill>
                        <a:latin typeface="+mn-lt"/>
                        <a:ea typeface="+mn-ea"/>
                        <a:cs typeface="+mn-cs"/>
                      </a:endParaRPr>
                    </a:p>
                    <a:p>
                      <a:endParaRPr lang="en-US" sz="1400" b="1" dirty="0" smtClean="0"/>
                    </a:p>
                    <a:p>
                      <a:r>
                        <a:rPr lang="en-US" sz="1400" b="1" dirty="0" smtClean="0"/>
                        <a:t>Functions of bone</a:t>
                      </a:r>
                    </a:p>
                    <a:p>
                      <a:endParaRPr lang="en-US" sz="1400" b="1" dirty="0" smtClean="0"/>
                    </a:p>
                    <a:p>
                      <a:r>
                        <a:rPr lang="en-US" sz="1400" b="1" dirty="0" smtClean="0"/>
                        <a:t>Age changes in bone</a:t>
                      </a:r>
                    </a:p>
                    <a:p>
                      <a:endParaRPr lang="en-US" sz="1400" b="1" dirty="0" smtClean="0"/>
                    </a:p>
                    <a:p>
                      <a:endParaRPr lang="en-US" sz="1400" b="1" dirty="0" smtClean="0"/>
                    </a:p>
                    <a:p>
                      <a:r>
                        <a:rPr lang="en-US" sz="1400" b="1" dirty="0" err="1" smtClean="0"/>
                        <a:t>Remodelling</a:t>
                      </a:r>
                      <a:r>
                        <a:rPr lang="en-US" sz="1400" b="1" dirty="0" smtClean="0"/>
                        <a:t> of bone</a:t>
                      </a:r>
                      <a:endParaRPr lang="en-IN" sz="1400" dirty="0"/>
                    </a:p>
                  </a:txBody>
                  <a:tcPr marL="68580" marR="68580"/>
                </a:tc>
                <a:tc>
                  <a:txBody>
                    <a:bodyPr/>
                    <a:lstStyle/>
                    <a:p>
                      <a:r>
                        <a:rPr lang="en-US" dirty="0" smtClean="0"/>
                        <a:t>COGNITIVE</a:t>
                      </a:r>
                    </a:p>
                    <a:p>
                      <a:endParaRPr lang="en-US" dirty="0" smtClean="0"/>
                    </a:p>
                    <a:p>
                      <a:r>
                        <a:rPr lang="en-US" dirty="0" smtClean="0"/>
                        <a:t>COGNITIVE</a:t>
                      </a:r>
                    </a:p>
                    <a:p>
                      <a:endParaRPr lang="en-US" dirty="0" smtClean="0"/>
                    </a:p>
                    <a:p>
                      <a:r>
                        <a:rPr lang="en-US" dirty="0" smtClean="0"/>
                        <a:t>COGNITIVE</a:t>
                      </a:r>
                    </a:p>
                    <a:p>
                      <a:endParaRPr lang="en-US" dirty="0" smtClean="0"/>
                    </a:p>
                    <a:p>
                      <a:r>
                        <a:rPr lang="en-US" dirty="0" smtClean="0"/>
                        <a:t>COGNITIVE</a:t>
                      </a:r>
                    </a:p>
                    <a:p>
                      <a:endParaRPr lang="en-US" dirty="0"/>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MUST KNOW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MUST KNOW</a:t>
                      </a:r>
                    </a:p>
                    <a:p>
                      <a:r>
                        <a:rPr lang="en-US" dirty="0" smtClean="0"/>
                        <a:t> </a:t>
                      </a:r>
                    </a:p>
                    <a:p>
                      <a:r>
                        <a:rPr lang="en-US" dirty="0" smtClean="0"/>
                        <a:t>NICE TO KNOW</a:t>
                      </a:r>
                    </a:p>
                    <a:p>
                      <a:pPr algn="ctr"/>
                      <a:endParaRPr lang="en-US" dirty="0" smtClean="0"/>
                    </a:p>
                    <a:p>
                      <a:pPr algn="ctr"/>
                      <a:r>
                        <a:rPr lang="en-US" dirty="0" smtClean="0"/>
                        <a:t>DESIRED TO KNOW</a:t>
                      </a:r>
                      <a:endParaRPr lang="en-US" dirty="0"/>
                    </a:p>
                  </a:txBody>
                  <a:tcPr marL="68580" marR="68580"/>
                </a:tc>
                <a:extLst>
                  <a:ext uri="{0D108BD9-81ED-4DB2-BD59-A6C34878D82A}">
                    <a16:rowId xmlns="" xmlns:a16="http://schemas.microsoft.com/office/drawing/2014/main" val="2577297493"/>
                  </a:ext>
                </a:extLst>
              </a:tr>
            </a:tbl>
          </a:graphicData>
        </a:graphic>
      </p:graphicFrame>
      <p:sp>
        <p:nvSpPr>
          <p:cNvPr id="5" name="Slide Number Placeholder 4"/>
          <p:cNvSpPr>
            <a:spLocks noGrp="1"/>
          </p:cNvSpPr>
          <p:nvPr>
            <p:ph type="sldNum" sz="quarter" idx="12"/>
          </p:nvPr>
        </p:nvSpPr>
        <p:spPr/>
        <p:txBody>
          <a:bodyPr/>
          <a:lstStyle/>
          <a:p>
            <a:fld id="{72795863-2509-495E-A4D3-2D1EB08AA326}" type="slidenum">
              <a:rPr lang="en-US" smtClean="0"/>
              <a:pPr/>
              <a:t>2</a:t>
            </a:fld>
            <a:endParaRPr lang="en-US"/>
          </a:p>
        </p:txBody>
      </p:sp>
    </p:spTree>
    <p:extLst>
      <p:ext uri="{BB962C8B-B14F-4D97-AF65-F5344CB8AC3E}">
        <p14:creationId xmlns="" xmlns:p14="http://schemas.microsoft.com/office/powerpoint/2010/main" val="399471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Rectangle 3"/>
          <p:cNvSpPr>
            <a:spLocks noGrp="1" noChangeArrowheads="1"/>
          </p:cNvSpPr>
          <p:nvPr>
            <p:ph idx="1"/>
          </p:nvPr>
        </p:nvSpPr>
        <p:spPr>
          <a:xfrm>
            <a:off x="500034" y="1357298"/>
            <a:ext cx="7162819" cy="4525963"/>
          </a:xfrm>
        </p:spPr>
        <p:txBody>
          <a:bodyPr>
            <a:normAutofit lnSpcReduction="10000"/>
          </a:bodyPr>
          <a:lstStyle/>
          <a:p>
            <a:pPr eaLnBrk="1" hangingPunct="1">
              <a:lnSpc>
                <a:spcPct val="80000"/>
              </a:lnSpc>
              <a:defRPr/>
            </a:pPr>
            <a:r>
              <a:rPr lang="en-US" sz="2000" b="1" dirty="0" smtClean="0"/>
              <a:t>Large </a:t>
            </a:r>
            <a:r>
              <a:rPr lang="en-US" sz="2000" b="1" dirty="0" smtClean="0">
                <a:solidFill>
                  <a:schemeClr val="bg1"/>
                </a:solidFill>
              </a:rPr>
              <a:t>multinucleated</a:t>
            </a:r>
            <a:r>
              <a:rPr lang="en-US" sz="2000" b="1" dirty="0" smtClean="0"/>
              <a:t> cells (40 – 100 </a:t>
            </a:r>
            <a:r>
              <a:rPr lang="el-GR" sz="2000" b="1" dirty="0" smtClean="0"/>
              <a:t>μ</a:t>
            </a:r>
            <a:r>
              <a:rPr lang="en-US" sz="2000" b="1" dirty="0" smtClean="0"/>
              <a:t>m)</a:t>
            </a:r>
          </a:p>
          <a:p>
            <a:pPr eaLnBrk="1" hangingPunct="1">
              <a:lnSpc>
                <a:spcPct val="80000"/>
              </a:lnSpc>
              <a:defRPr/>
            </a:pPr>
            <a:endParaRPr lang="en-US" sz="2000" b="1" dirty="0" smtClean="0"/>
          </a:p>
          <a:p>
            <a:pPr eaLnBrk="1" hangingPunct="1">
              <a:lnSpc>
                <a:spcPct val="80000"/>
              </a:lnSpc>
              <a:defRPr/>
            </a:pPr>
            <a:r>
              <a:rPr lang="en-US" sz="2000" b="1" dirty="0" err="1" smtClean="0"/>
              <a:t>Dozon</a:t>
            </a:r>
            <a:r>
              <a:rPr lang="en-US" sz="2000" b="1" dirty="0" smtClean="0"/>
              <a:t> or more nuclei (12-20)</a:t>
            </a:r>
          </a:p>
          <a:p>
            <a:pPr eaLnBrk="1" hangingPunct="1">
              <a:lnSpc>
                <a:spcPct val="80000"/>
              </a:lnSpc>
              <a:defRPr/>
            </a:pPr>
            <a:endParaRPr lang="en-US" sz="2000" b="1" dirty="0" smtClean="0"/>
          </a:p>
          <a:p>
            <a:pPr eaLnBrk="1" hangingPunct="1">
              <a:lnSpc>
                <a:spcPct val="80000"/>
              </a:lnSpc>
              <a:defRPr/>
            </a:pPr>
            <a:r>
              <a:rPr lang="en-US" sz="2000" b="1" dirty="0" smtClean="0"/>
              <a:t>Occurs in clusters</a:t>
            </a:r>
          </a:p>
          <a:p>
            <a:pPr eaLnBrk="1" hangingPunct="1">
              <a:lnSpc>
                <a:spcPct val="80000"/>
              </a:lnSpc>
              <a:defRPr/>
            </a:pPr>
            <a:endParaRPr lang="en-US" sz="2000" b="1" dirty="0" smtClean="0"/>
          </a:p>
          <a:p>
            <a:pPr eaLnBrk="1" hangingPunct="1">
              <a:lnSpc>
                <a:spcPct val="80000"/>
              </a:lnSpc>
              <a:defRPr/>
            </a:pPr>
            <a:r>
              <a:rPr lang="en-US" sz="2000" b="1" dirty="0" smtClean="0"/>
              <a:t>Prominent mitochondria, </a:t>
            </a:r>
            <a:r>
              <a:rPr lang="en-US" sz="2000" b="1" dirty="0" err="1" smtClean="0"/>
              <a:t>lysosomes</a:t>
            </a:r>
            <a:r>
              <a:rPr lang="en-US" sz="2000" b="1" dirty="0" smtClean="0"/>
              <a:t> &amp; few endoplasmic reticulum</a:t>
            </a:r>
          </a:p>
          <a:p>
            <a:pPr eaLnBrk="1" hangingPunct="1">
              <a:lnSpc>
                <a:spcPct val="80000"/>
              </a:lnSpc>
              <a:defRPr/>
            </a:pPr>
            <a:endParaRPr lang="en-US" sz="2000" b="1" dirty="0" smtClean="0"/>
          </a:p>
          <a:p>
            <a:pPr eaLnBrk="1" hangingPunct="1">
              <a:lnSpc>
                <a:spcPct val="80000"/>
              </a:lnSpc>
              <a:defRPr/>
            </a:pPr>
            <a:r>
              <a:rPr lang="en-US" sz="2000" b="1" dirty="0" smtClean="0"/>
              <a:t>Found in bay like depression </a:t>
            </a:r>
            <a:r>
              <a:rPr lang="en-US" sz="2000" b="1" dirty="0" smtClean="0">
                <a:solidFill>
                  <a:schemeClr val="bg1"/>
                </a:solidFill>
              </a:rPr>
              <a:t>(</a:t>
            </a:r>
            <a:r>
              <a:rPr lang="en-US" sz="2000" b="1" dirty="0" err="1" smtClean="0">
                <a:solidFill>
                  <a:schemeClr val="bg1"/>
                </a:solidFill>
              </a:rPr>
              <a:t>Howship's</a:t>
            </a:r>
            <a:r>
              <a:rPr lang="en-US" sz="2000" b="1" dirty="0" smtClean="0">
                <a:solidFill>
                  <a:schemeClr val="bg1"/>
                </a:solidFill>
              </a:rPr>
              <a:t> lacunae)</a:t>
            </a:r>
          </a:p>
          <a:p>
            <a:pPr eaLnBrk="1" hangingPunct="1">
              <a:lnSpc>
                <a:spcPct val="80000"/>
              </a:lnSpc>
              <a:buNone/>
              <a:defRPr/>
            </a:pPr>
            <a:endParaRPr lang="en-US" sz="2000" b="1" dirty="0" smtClean="0"/>
          </a:p>
          <a:p>
            <a:pPr>
              <a:lnSpc>
                <a:spcPct val="80000"/>
              </a:lnSpc>
              <a:defRPr/>
            </a:pPr>
            <a:r>
              <a:rPr lang="en-US" sz="2000" b="1" dirty="0" smtClean="0"/>
              <a:t>Rich in </a:t>
            </a:r>
            <a:r>
              <a:rPr lang="en-US" sz="2000" b="1" dirty="0" smtClean="0">
                <a:solidFill>
                  <a:schemeClr val="bg1"/>
                </a:solidFill>
              </a:rPr>
              <a:t>acid </a:t>
            </a:r>
            <a:r>
              <a:rPr lang="en-US" sz="2000" b="1" dirty="0" err="1" smtClean="0">
                <a:solidFill>
                  <a:schemeClr val="bg1"/>
                </a:solidFill>
              </a:rPr>
              <a:t>phosphatase</a:t>
            </a:r>
            <a:r>
              <a:rPr lang="en-US" sz="2000" b="1" dirty="0" smtClean="0">
                <a:solidFill>
                  <a:schemeClr val="bg1"/>
                </a:solidFill>
              </a:rPr>
              <a:t> &amp; </a:t>
            </a:r>
            <a:r>
              <a:rPr lang="en-US" sz="2000" b="1" dirty="0" err="1" smtClean="0">
                <a:solidFill>
                  <a:schemeClr val="bg1"/>
                </a:solidFill>
              </a:rPr>
              <a:t>Cathepsin</a:t>
            </a:r>
            <a:r>
              <a:rPr lang="en-US" sz="2000" b="1" dirty="0" smtClean="0">
                <a:solidFill>
                  <a:schemeClr val="bg1"/>
                </a:solidFill>
              </a:rPr>
              <a:t> </a:t>
            </a:r>
            <a:r>
              <a:rPr lang="en-US" sz="2000" b="1" dirty="0" smtClean="0"/>
              <a:t>containing vacuoles</a:t>
            </a:r>
          </a:p>
          <a:p>
            <a:pPr eaLnBrk="1" hangingPunct="1">
              <a:lnSpc>
                <a:spcPct val="80000"/>
              </a:lnSpc>
              <a:defRPr/>
            </a:pPr>
            <a:endParaRPr lang="en-US" sz="2000" b="1" dirty="0" smtClean="0"/>
          </a:p>
          <a:p>
            <a:pPr>
              <a:lnSpc>
                <a:spcPct val="80000"/>
              </a:lnSpc>
              <a:defRPr/>
            </a:pPr>
            <a:r>
              <a:rPr lang="en-US" sz="2000" b="1" dirty="0" smtClean="0">
                <a:solidFill>
                  <a:srgbClr val="C00000"/>
                </a:solidFill>
              </a:rPr>
              <a:t>Function : </a:t>
            </a:r>
            <a:r>
              <a:rPr lang="en-US" sz="2000" b="1" dirty="0" err="1" smtClean="0">
                <a:solidFill>
                  <a:srgbClr val="C00000"/>
                </a:solidFill>
              </a:rPr>
              <a:t>resorbtion</a:t>
            </a:r>
            <a:r>
              <a:rPr lang="en-US" sz="2000" b="1" dirty="0" smtClean="0">
                <a:solidFill>
                  <a:srgbClr val="C00000"/>
                </a:solidFill>
              </a:rPr>
              <a:t> (breakdown) of bone</a:t>
            </a:r>
          </a:p>
          <a:p>
            <a:pPr eaLnBrk="1" hangingPunct="1">
              <a:lnSpc>
                <a:spcPct val="80000"/>
              </a:lnSpc>
              <a:defRPr/>
            </a:pPr>
            <a:endParaRPr lang="en-US" sz="2000" b="1" dirty="0" smtClean="0"/>
          </a:p>
          <a:p>
            <a:pPr eaLnBrk="1" hangingPunct="1">
              <a:lnSpc>
                <a:spcPct val="80000"/>
              </a:lnSpc>
              <a:defRPr/>
            </a:pPr>
            <a:endParaRPr lang="en-US" sz="2000" b="1" dirty="0" smtClean="0"/>
          </a:p>
          <a:p>
            <a:pPr eaLnBrk="1" hangingPunct="1">
              <a:lnSpc>
                <a:spcPct val="80000"/>
              </a:lnSpc>
              <a:defRPr/>
            </a:pPr>
            <a:endParaRPr lang="en-US" sz="2000" b="1" dirty="0" smtClean="0"/>
          </a:p>
        </p:txBody>
      </p:sp>
      <p:sp>
        <p:nvSpPr>
          <p:cNvPr id="134146" name="Rectangle 2"/>
          <p:cNvSpPr>
            <a:spLocks noGrp="1" noChangeArrowheads="1"/>
          </p:cNvSpPr>
          <p:nvPr>
            <p:ph type="title"/>
          </p:nvPr>
        </p:nvSpPr>
        <p:spPr>
          <a:xfrm>
            <a:off x="1150896" y="-285776"/>
            <a:ext cx="6316662" cy="1143000"/>
          </a:xfrm>
        </p:spPr>
        <p:txBody>
          <a:bodyPr/>
          <a:lstStyle/>
          <a:p>
            <a:pPr algn="ctr" eaLnBrk="1" hangingPunct="1">
              <a:defRPr/>
            </a:pPr>
            <a:r>
              <a:rPr lang="en-US" b="1" dirty="0" smtClean="0"/>
              <a:t>OSTEOCLAST</a:t>
            </a:r>
          </a:p>
        </p:txBody>
      </p:sp>
      <p:cxnSp>
        <p:nvCxnSpPr>
          <p:cNvPr id="5" name="Straight Arrow Connector 4"/>
          <p:cNvCxnSpPr/>
          <p:nvPr/>
        </p:nvCxnSpPr>
        <p:spPr>
          <a:xfrm rot="16200000" flipH="1">
            <a:off x="2536018" y="4964916"/>
            <a:ext cx="500066" cy="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rot="10800000" flipV="1">
            <a:off x="3214678" y="4786322"/>
            <a:ext cx="1143008" cy="5000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2703513" y="-357214"/>
            <a:ext cx="6316662" cy="1143000"/>
          </a:xfrm>
        </p:spPr>
        <p:txBody>
          <a:bodyPr/>
          <a:lstStyle/>
          <a:p>
            <a:pPr eaLnBrk="1" hangingPunct="1">
              <a:defRPr/>
            </a:pPr>
            <a:r>
              <a:rPr lang="en-US" dirty="0" err="1" smtClean="0"/>
              <a:t>Osteoclasts</a:t>
            </a:r>
            <a:r>
              <a:rPr lang="en-US" dirty="0" smtClean="0"/>
              <a:t>      </a:t>
            </a:r>
            <a:r>
              <a:rPr lang="en-US" dirty="0" err="1" smtClean="0"/>
              <a:t>Osteocytes</a:t>
            </a:r>
            <a:endParaRPr lang="en-US" dirty="0" smtClean="0"/>
          </a:p>
        </p:txBody>
      </p:sp>
      <p:pic>
        <p:nvPicPr>
          <p:cNvPr id="38916" name="Picture 8" descr="DSCN1300"/>
          <p:cNvPicPr>
            <a:picLocks noGrp="1" noChangeAspect="1" noChangeArrowheads="1"/>
          </p:cNvPicPr>
          <p:nvPr>
            <p:ph sz="half" idx="1"/>
          </p:nvPr>
        </p:nvPicPr>
        <p:blipFill>
          <a:blip r:embed="rId2"/>
          <a:srcRect l="9435" t="13029" r="16982" b="21664"/>
          <a:stretch>
            <a:fillRect/>
          </a:stretch>
        </p:blipFill>
        <p:spPr>
          <a:xfrm>
            <a:off x="0" y="1142984"/>
            <a:ext cx="9144000" cy="5715016"/>
          </a:xfrm>
        </p:spPr>
      </p:pic>
      <p:cxnSp>
        <p:nvCxnSpPr>
          <p:cNvPr id="6" name="Straight Arrow Connector 5"/>
          <p:cNvCxnSpPr/>
          <p:nvPr/>
        </p:nvCxnSpPr>
        <p:spPr>
          <a:xfrm rot="5400000">
            <a:off x="1142976" y="2285992"/>
            <a:ext cx="3929090" cy="78581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rot="5400000">
            <a:off x="4214810" y="1857364"/>
            <a:ext cx="2928958" cy="64294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2419" y="0"/>
          <a:ext cx="9020175" cy="6858000"/>
        </p:xfrm>
        <a:graphic>
          <a:graphicData uri="http://schemas.openxmlformats.org/drawingml/2006/table">
            <a:tbl>
              <a:tblPr firstRow="1" bandRow="1">
                <a:tableStyleId>{5C22544A-7EE6-4342-B048-85BDC9FD1C3A}</a:tableStyleId>
              </a:tblPr>
              <a:tblGrid>
                <a:gridCol w="3006725"/>
                <a:gridCol w="3006725"/>
                <a:gridCol w="3006725"/>
              </a:tblGrid>
              <a:tr h="1680780">
                <a:tc>
                  <a:txBody>
                    <a:bodyPr/>
                    <a:lstStyle/>
                    <a:p>
                      <a:pPr algn="ctr"/>
                      <a:endParaRPr lang="en-US" sz="3600" dirty="0" smtClean="0">
                        <a:latin typeface="Times New Roman" charset="0"/>
                      </a:endParaRPr>
                    </a:p>
                    <a:p>
                      <a:pPr algn="ctr"/>
                      <a:r>
                        <a:rPr lang="en-US" sz="3600" dirty="0" err="1" smtClean="0">
                          <a:latin typeface="Times New Roman" charset="0"/>
                        </a:rPr>
                        <a:t>Osteoblasts</a:t>
                      </a:r>
                      <a:endParaRPr lang="en-IN" sz="3600" dirty="0"/>
                    </a:p>
                  </a:txBody>
                  <a:tcPr/>
                </a:tc>
                <a:tc>
                  <a:txBody>
                    <a:bodyPr/>
                    <a:lstStyle/>
                    <a:p>
                      <a:pPr algn="ctr"/>
                      <a:endParaRPr lang="en-US" sz="3600" dirty="0" smtClean="0">
                        <a:latin typeface="Times New Roman" charset="0"/>
                      </a:endParaRPr>
                    </a:p>
                    <a:p>
                      <a:pPr algn="ctr"/>
                      <a:r>
                        <a:rPr lang="en-US" sz="3600" dirty="0" err="1" smtClean="0">
                          <a:latin typeface="Times New Roman" charset="0"/>
                        </a:rPr>
                        <a:t>Osteocytes</a:t>
                      </a:r>
                      <a:r>
                        <a:rPr lang="en-US" sz="3600" dirty="0" smtClean="0">
                          <a:latin typeface="Times New Roman" charset="0"/>
                        </a:rPr>
                        <a:t> </a:t>
                      </a:r>
                      <a:endParaRPr lang="en-IN" sz="3600" dirty="0"/>
                    </a:p>
                  </a:txBody>
                  <a:tcPr/>
                </a:tc>
                <a:tc>
                  <a:txBody>
                    <a:bodyPr/>
                    <a:lstStyle/>
                    <a:p>
                      <a:pPr algn="ctr"/>
                      <a:endParaRPr lang="en-US" sz="3600" dirty="0" smtClean="0">
                        <a:latin typeface="Times New Roman" charset="0"/>
                      </a:endParaRPr>
                    </a:p>
                    <a:p>
                      <a:pPr algn="ctr"/>
                      <a:r>
                        <a:rPr lang="en-US" sz="3600" dirty="0" err="1" smtClean="0">
                          <a:latin typeface="Times New Roman" charset="0"/>
                        </a:rPr>
                        <a:t>Osteoclast</a:t>
                      </a:r>
                      <a:endParaRPr lang="en-IN" sz="3600" dirty="0"/>
                    </a:p>
                  </a:txBody>
                  <a:tcPr/>
                </a:tc>
              </a:tr>
              <a:tr h="5177220">
                <a:tc>
                  <a:txBody>
                    <a:bodyPr/>
                    <a:lstStyle/>
                    <a:p>
                      <a:endParaRPr lang="en-US" sz="1800" dirty="0" smtClean="0">
                        <a:latin typeface="Times New Roman" charset="0"/>
                      </a:endParaRPr>
                    </a:p>
                    <a:p>
                      <a:r>
                        <a:rPr lang="en-US" sz="1800" dirty="0" smtClean="0">
                          <a:latin typeface="Times New Roman" charset="0"/>
                        </a:rPr>
                        <a:t>Secrete </a:t>
                      </a:r>
                      <a:r>
                        <a:rPr lang="en-US" sz="1800" baseline="0" dirty="0" smtClean="0">
                          <a:latin typeface="Times New Roman" charset="0"/>
                        </a:rPr>
                        <a:t> </a:t>
                      </a:r>
                      <a:r>
                        <a:rPr lang="en-US" sz="1800" dirty="0" smtClean="0">
                          <a:latin typeface="Times New Roman" charset="0"/>
                        </a:rPr>
                        <a:t>matrix of bone (collagen </a:t>
                      </a:r>
                      <a:r>
                        <a:rPr lang="en-US" sz="1800" dirty="0" err="1" smtClean="0">
                          <a:latin typeface="Times New Roman" charset="0"/>
                        </a:rPr>
                        <a:t>fibres</a:t>
                      </a:r>
                      <a:r>
                        <a:rPr lang="en-US" sz="1800" dirty="0" smtClean="0">
                          <a:latin typeface="Times New Roman" charset="0"/>
                        </a:rPr>
                        <a:t> and ground substance )</a:t>
                      </a:r>
                    </a:p>
                    <a:p>
                      <a:endParaRPr lang="en-US" sz="1800" dirty="0" smtClean="0">
                        <a:latin typeface="Times New Roman" charset="0"/>
                      </a:endParaRPr>
                    </a:p>
                    <a:p>
                      <a:endParaRPr lang="en-US" sz="1800" dirty="0" smtClean="0">
                        <a:latin typeface="Times New Roman" charset="0"/>
                      </a:endParaRPr>
                    </a:p>
                    <a:p>
                      <a:r>
                        <a:rPr lang="en-US" sz="1800" dirty="0" smtClean="0">
                          <a:latin typeface="Times New Roman" charset="0"/>
                        </a:rPr>
                        <a:t>Responsible for the calcification of the matrix</a:t>
                      </a:r>
                      <a:endParaRPr lang="en-IN" dirty="0"/>
                    </a:p>
                  </a:txBody>
                  <a:tcPr/>
                </a:tc>
                <a:tc>
                  <a:txBody>
                    <a:bodyPr/>
                    <a:lstStyle/>
                    <a:p>
                      <a:pPr>
                        <a:lnSpc>
                          <a:spcPct val="90000"/>
                        </a:lnSpc>
                        <a:buFontTx/>
                        <a:buNone/>
                      </a:pPr>
                      <a:endParaRPr lang="en-US" sz="1800" dirty="0" smtClean="0">
                        <a:latin typeface="Times New Roman" charset="0"/>
                      </a:endParaRPr>
                    </a:p>
                    <a:p>
                      <a:pPr>
                        <a:lnSpc>
                          <a:spcPct val="90000"/>
                        </a:lnSpc>
                        <a:buFontTx/>
                        <a:buNone/>
                      </a:pPr>
                      <a:r>
                        <a:rPr lang="en-US" sz="1800" dirty="0" err="1" smtClean="0">
                          <a:latin typeface="Times New Roman" charset="0"/>
                        </a:rPr>
                        <a:t>Osteoblast</a:t>
                      </a:r>
                      <a:r>
                        <a:rPr lang="en-US" sz="1800" dirty="0" smtClean="0">
                          <a:latin typeface="Times New Roman" charset="0"/>
                        </a:rPr>
                        <a:t> completely surrounded by matrix, it is called an </a:t>
                      </a:r>
                      <a:r>
                        <a:rPr lang="en-US" sz="1800" dirty="0" err="1" smtClean="0">
                          <a:latin typeface="Times New Roman" charset="0"/>
                        </a:rPr>
                        <a:t>osteocyte</a:t>
                      </a:r>
                      <a:r>
                        <a:rPr lang="en-US" sz="1800" dirty="0" smtClean="0">
                          <a:latin typeface="Times New Roman" charset="0"/>
                        </a:rPr>
                        <a:t>.</a:t>
                      </a:r>
                    </a:p>
                    <a:p>
                      <a:pPr>
                        <a:lnSpc>
                          <a:spcPct val="90000"/>
                        </a:lnSpc>
                        <a:buFontTx/>
                        <a:buNone/>
                      </a:pPr>
                      <a:endParaRPr lang="en-US" sz="1800" dirty="0" smtClean="0">
                        <a:latin typeface="Times New Roman" charset="0"/>
                      </a:endParaRPr>
                    </a:p>
                    <a:p>
                      <a:pPr>
                        <a:lnSpc>
                          <a:spcPct val="90000"/>
                        </a:lnSpc>
                        <a:buFontTx/>
                        <a:buNone/>
                      </a:pPr>
                      <a:endParaRPr lang="en-US" sz="1800" dirty="0" smtClean="0">
                        <a:latin typeface="Times New Roman" charset="0"/>
                      </a:endParaRPr>
                    </a:p>
                    <a:p>
                      <a:pPr>
                        <a:lnSpc>
                          <a:spcPct val="90000"/>
                        </a:lnSpc>
                        <a:buFontTx/>
                        <a:buNone/>
                      </a:pPr>
                      <a:r>
                        <a:rPr lang="en-US" sz="1800" dirty="0" smtClean="0">
                          <a:latin typeface="Times New Roman" charset="0"/>
                        </a:rPr>
                        <a:t>Responsible for maintaining the matrix</a:t>
                      </a:r>
                    </a:p>
                    <a:p>
                      <a:pPr>
                        <a:lnSpc>
                          <a:spcPct val="90000"/>
                        </a:lnSpc>
                        <a:buFontTx/>
                        <a:buNone/>
                      </a:pPr>
                      <a:r>
                        <a:rPr lang="en-US" sz="1800" dirty="0" smtClean="0">
                          <a:latin typeface="Times New Roman" charset="0"/>
                        </a:rPr>
                        <a:t>(can both secrete and </a:t>
                      </a:r>
                      <a:r>
                        <a:rPr lang="en-US" sz="1800" dirty="0" err="1" smtClean="0">
                          <a:latin typeface="Times New Roman" charset="0"/>
                        </a:rPr>
                        <a:t>resorb</a:t>
                      </a:r>
                      <a:r>
                        <a:rPr lang="en-US" sz="1800" dirty="0" smtClean="0">
                          <a:latin typeface="Times New Roman" charset="0"/>
                        </a:rPr>
                        <a:t> matrix.)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charset="0"/>
                        </a:rPr>
                        <a:t>Large, multinucleated cells arise from </a:t>
                      </a:r>
                      <a:r>
                        <a:rPr lang="en-US" sz="1800" dirty="0" err="1" smtClean="0">
                          <a:latin typeface="Times New Roman" charset="0"/>
                        </a:rPr>
                        <a:t>monocytes</a:t>
                      </a:r>
                      <a:r>
                        <a:rPr lang="en-US" sz="1800" dirty="0" smtClean="0">
                          <a:latin typeface="Times New Roman"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charset="0"/>
                        </a:rPr>
                        <a:t>Responsible for the </a:t>
                      </a:r>
                      <a:r>
                        <a:rPr lang="en-US" sz="1800" dirty="0" err="1" smtClean="0">
                          <a:latin typeface="Times New Roman" charset="0"/>
                        </a:rPr>
                        <a:t>resorption</a:t>
                      </a:r>
                      <a:r>
                        <a:rPr lang="en-US" sz="1800" dirty="0" smtClean="0">
                          <a:latin typeface="Times New Roman" charset="0"/>
                        </a:rPr>
                        <a:t> of bone.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latin typeface="Times New Roman" charset="0"/>
                        </a:rPr>
                        <a:t>(break down bone matrix</a:t>
                      </a:r>
                      <a:r>
                        <a:rPr lang="en-IN" sz="1800" dirty="0" smtClean="0">
                          <a:latin typeface="Times New Roman" charset="0"/>
                        </a:rPr>
                        <a:t>)</a:t>
                      </a:r>
                      <a:endParaRPr lang="en-US" sz="1800" dirty="0" smtClean="0">
                        <a:latin typeface="Times New Roman"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Times New Roman" charset="0"/>
                      </a:endParaRPr>
                    </a:p>
                  </a:txBody>
                  <a:tcPr/>
                </a:tc>
              </a:tr>
            </a:tbl>
          </a:graphicData>
        </a:graphic>
      </p:graphicFrame>
      <p:pic>
        <p:nvPicPr>
          <p:cNvPr id="7" name="Picture 2" descr="J:\ocl41he.jpg"/>
          <p:cNvPicPr>
            <a:picLocks noChangeAspect="1" noChangeArrowheads="1"/>
          </p:cNvPicPr>
          <p:nvPr/>
        </p:nvPicPr>
        <p:blipFill>
          <a:blip r:embed="rId2"/>
          <a:srcRect/>
          <a:stretch>
            <a:fillRect/>
          </a:stretch>
        </p:blipFill>
        <p:spPr bwMode="auto">
          <a:xfrm>
            <a:off x="6357950" y="4500570"/>
            <a:ext cx="2571768" cy="1928826"/>
          </a:xfrm>
          <a:prstGeom prst="rect">
            <a:avLst/>
          </a:prstGeom>
          <a:noFill/>
          <a:ln w="9525">
            <a:noFill/>
            <a:miter lim="800000"/>
            <a:headEnd/>
            <a:tailEnd/>
          </a:ln>
          <a:effectLst/>
        </p:spPr>
      </p:pic>
      <p:pic>
        <p:nvPicPr>
          <p:cNvPr id="8" name="Picture 2" descr="J:\ocl41he.jpg"/>
          <p:cNvPicPr>
            <a:picLocks noChangeAspect="1" noChangeArrowheads="1"/>
          </p:cNvPicPr>
          <p:nvPr/>
        </p:nvPicPr>
        <p:blipFill>
          <a:blip r:embed="rId2"/>
          <a:srcRect/>
          <a:stretch>
            <a:fillRect/>
          </a:stretch>
        </p:blipFill>
        <p:spPr bwMode="auto">
          <a:xfrm>
            <a:off x="3286116" y="4572008"/>
            <a:ext cx="2571768" cy="1928826"/>
          </a:xfrm>
          <a:prstGeom prst="rect">
            <a:avLst/>
          </a:prstGeom>
          <a:noFill/>
          <a:ln w="9525">
            <a:noFill/>
            <a:miter lim="800000"/>
            <a:headEnd/>
            <a:tailEnd/>
          </a:ln>
          <a:effectLst/>
        </p:spPr>
      </p:pic>
      <p:pic>
        <p:nvPicPr>
          <p:cNvPr id="9" name="Picture 2" descr="J:\ocl41he.jpg"/>
          <p:cNvPicPr>
            <a:picLocks noChangeAspect="1" noChangeArrowheads="1"/>
          </p:cNvPicPr>
          <p:nvPr/>
        </p:nvPicPr>
        <p:blipFill>
          <a:blip r:embed="rId2"/>
          <a:srcRect/>
          <a:stretch>
            <a:fillRect/>
          </a:stretch>
        </p:blipFill>
        <p:spPr bwMode="auto">
          <a:xfrm>
            <a:off x="285720" y="4572008"/>
            <a:ext cx="2571768" cy="1928826"/>
          </a:xfrm>
          <a:prstGeom prst="rect">
            <a:avLst/>
          </a:prstGeom>
          <a:noFill/>
          <a:ln w="9525">
            <a:noFill/>
            <a:miter lim="800000"/>
            <a:headEnd/>
            <a:tailEnd/>
          </a:ln>
          <a:effectLst/>
        </p:spPr>
      </p:pic>
      <p:cxnSp>
        <p:nvCxnSpPr>
          <p:cNvPr id="11" name="Straight Arrow Connector 10"/>
          <p:cNvCxnSpPr/>
          <p:nvPr/>
        </p:nvCxnSpPr>
        <p:spPr>
          <a:xfrm rot="16200000" flipH="1">
            <a:off x="928662" y="4286256"/>
            <a:ext cx="785818" cy="35719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rot="5400000">
            <a:off x="3714744" y="4429132"/>
            <a:ext cx="85725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rot="16200000" flipH="1">
            <a:off x="6893735" y="4464851"/>
            <a:ext cx="1214446" cy="28575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Complex process that involves bone </a:t>
            </a:r>
            <a:r>
              <a:rPr lang="en-US" dirty="0" err="1" smtClean="0"/>
              <a:t>resorption</a:t>
            </a:r>
            <a:r>
              <a:rPr lang="en-US" dirty="0" smtClean="0"/>
              <a:t> (performed by </a:t>
            </a:r>
            <a:r>
              <a:rPr lang="en-US" dirty="0" err="1" smtClean="0"/>
              <a:t>osteoclasts</a:t>
            </a:r>
            <a:r>
              <a:rPr lang="en-US" dirty="0" smtClean="0"/>
              <a:t>) followed by bone formation (by </a:t>
            </a:r>
            <a:r>
              <a:rPr lang="en-US" dirty="0" err="1" smtClean="0"/>
              <a:t>osteoblasts</a:t>
            </a:r>
            <a:r>
              <a:rPr lang="en-US" dirty="0" smtClean="0"/>
              <a:t>)</a:t>
            </a:r>
          </a:p>
          <a:p>
            <a:endParaRPr lang="en-US" dirty="0" smtClean="0"/>
          </a:p>
          <a:p>
            <a:r>
              <a:rPr lang="en-US" dirty="0" smtClean="0"/>
              <a:t>Bone </a:t>
            </a:r>
            <a:r>
              <a:rPr lang="en-US" dirty="0" err="1" smtClean="0"/>
              <a:t>resorption</a:t>
            </a:r>
            <a:endParaRPr lang="en-US" dirty="0" smtClean="0"/>
          </a:p>
          <a:p>
            <a:pPr>
              <a:buNone/>
            </a:pPr>
            <a:r>
              <a:rPr lang="en-US" dirty="0" smtClean="0"/>
              <a:t>		+</a:t>
            </a:r>
          </a:p>
          <a:p>
            <a:r>
              <a:rPr lang="en-US" dirty="0" smtClean="0"/>
              <a:t>Bone deposition</a:t>
            </a:r>
          </a:p>
          <a:p>
            <a:endParaRPr lang="en-IN" dirty="0"/>
          </a:p>
        </p:txBody>
      </p:sp>
      <p:sp>
        <p:nvSpPr>
          <p:cNvPr id="4" name="Title 1"/>
          <p:cNvSpPr txBox="1">
            <a:spLocks/>
          </p:cNvSpPr>
          <p:nvPr/>
        </p:nvSpPr>
        <p:spPr bwMode="auto">
          <a:xfrm>
            <a:off x="1033490" y="-24"/>
            <a:ext cx="74676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
                <a:schemeClr val="tx1"/>
              </a:buClr>
              <a:buSzTx/>
              <a:buFontTx/>
              <a:buNone/>
              <a:tabLst/>
              <a:defRPr/>
            </a:pPr>
            <a:r>
              <a:rPr kumimoji="0" lang="en-US" sz="3200" b="1" i="0" u="none" strike="noStrike" kern="0" cap="none" spc="0" normalizeH="0" baseline="0" noProof="0" dirty="0" smtClean="0">
                <a:ln>
                  <a:noFill/>
                </a:ln>
                <a:effectLst/>
                <a:uLnTx/>
                <a:uFillTx/>
                <a:latin typeface="+mj-lt"/>
                <a:ea typeface="+mj-ea"/>
                <a:cs typeface="+mj-cs"/>
              </a:rPr>
              <a:t>         “ </a:t>
            </a:r>
            <a:r>
              <a:rPr kumimoji="0" lang="en-US" sz="3200" b="1" i="0" u="sng" strike="noStrike" kern="0" cap="none" spc="0" normalizeH="0" baseline="0" noProof="0" dirty="0" smtClean="0">
                <a:ln>
                  <a:noFill/>
                </a:ln>
                <a:effectLst/>
                <a:uLnTx/>
                <a:uFillTx/>
                <a:latin typeface="Comic Sans MS" pitchFamily="66" charset="0"/>
                <a:ea typeface="+mj-ea"/>
                <a:cs typeface="+mj-cs"/>
              </a:rPr>
              <a:t>Bone </a:t>
            </a:r>
            <a:r>
              <a:rPr kumimoji="0" lang="en-US" sz="3200" b="1" i="0" u="sng" strike="noStrike" kern="0" cap="none" spc="0" normalizeH="0" baseline="0" noProof="0" dirty="0" err="1" smtClean="0">
                <a:ln>
                  <a:noFill/>
                </a:ln>
                <a:effectLst/>
                <a:uLnTx/>
                <a:uFillTx/>
                <a:latin typeface="Comic Sans MS" pitchFamily="66" charset="0"/>
                <a:ea typeface="+mj-ea"/>
                <a:cs typeface="+mj-cs"/>
              </a:rPr>
              <a:t>Remodelling</a:t>
            </a:r>
            <a:r>
              <a:rPr kumimoji="0" lang="en-US" sz="3200" b="1" i="0" u="none" strike="noStrike" kern="0" cap="none" spc="0" normalizeH="0" baseline="0" noProof="0" dirty="0" smtClean="0">
                <a:ln>
                  <a:noFill/>
                </a:ln>
                <a:effectLst/>
                <a:uLnTx/>
                <a:uFillTx/>
                <a:latin typeface="+mj-lt"/>
                <a:ea typeface="+mj-ea"/>
                <a:cs typeface="+mj-cs"/>
              </a:rPr>
              <a:t> ”</a:t>
            </a:r>
            <a:endParaRPr kumimoji="0" lang="en-US" sz="3200" b="1" i="0" u="none" strike="noStrike" kern="0" cap="none" spc="0" normalizeH="0" baseline="0" noProof="0" dirty="0">
              <a:ln>
                <a:noFill/>
              </a:ln>
              <a:effectLst/>
              <a:uLnTx/>
              <a:uFillTx/>
              <a:latin typeface="+mj-lt"/>
              <a:ea typeface="+mj-ea"/>
              <a:cs typeface="+mj-cs"/>
            </a:endParaRPr>
          </a:p>
        </p:txBody>
      </p:sp>
      <p:sp>
        <p:nvSpPr>
          <p:cNvPr id="5" name="Right Brace 4"/>
          <p:cNvSpPr/>
          <p:nvPr/>
        </p:nvSpPr>
        <p:spPr>
          <a:xfrm>
            <a:off x="3500430" y="3214686"/>
            <a:ext cx="571504" cy="157163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IN"/>
          </a:p>
        </p:txBody>
      </p:sp>
      <p:sp>
        <p:nvSpPr>
          <p:cNvPr id="6" name="Rectangle 5"/>
          <p:cNvSpPr/>
          <p:nvPr/>
        </p:nvSpPr>
        <p:spPr>
          <a:xfrm>
            <a:off x="4143372" y="3714752"/>
            <a:ext cx="2795958" cy="461665"/>
          </a:xfrm>
          <a:prstGeom prst="rect">
            <a:avLst/>
          </a:prstGeom>
        </p:spPr>
        <p:txBody>
          <a:bodyPr wrap="none">
            <a:spAutoFit/>
          </a:bodyPr>
          <a:lstStyle/>
          <a:p>
            <a:r>
              <a:rPr lang="en-US" sz="2400" b="1" u="sng" kern="0" dirty="0" smtClean="0">
                <a:solidFill>
                  <a:schemeClr val="bg1"/>
                </a:solidFill>
                <a:latin typeface="Comic Sans MS" pitchFamily="66" charset="0"/>
              </a:rPr>
              <a:t>Bone </a:t>
            </a:r>
            <a:r>
              <a:rPr lang="en-US" sz="2400" b="1" u="sng" kern="0" dirty="0" err="1" smtClean="0">
                <a:solidFill>
                  <a:schemeClr val="bg1"/>
                </a:solidFill>
                <a:latin typeface="Comic Sans MS" pitchFamily="66" charset="0"/>
              </a:rPr>
              <a:t>Remodelling</a:t>
            </a:r>
            <a:r>
              <a:rPr lang="en-US" sz="2400" b="1" kern="0" dirty="0" smtClean="0">
                <a:solidFill>
                  <a:schemeClr val="bg1"/>
                </a:solidFill>
              </a:rPr>
              <a:t> </a:t>
            </a:r>
            <a:endParaRPr lang="en-IN" sz="2400" dirty="0">
              <a:solidFill>
                <a:schemeClr val="bg1"/>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half" idx="1"/>
          </p:nvPr>
        </p:nvSpPr>
        <p:spPr/>
        <p:txBody>
          <a:bodyPr/>
          <a:lstStyle/>
          <a:p>
            <a:endParaRPr lang="en-IN"/>
          </a:p>
        </p:txBody>
      </p:sp>
      <p:sp>
        <p:nvSpPr>
          <p:cNvPr id="4" name="Content Placeholder 3"/>
          <p:cNvSpPr>
            <a:spLocks noGrp="1"/>
          </p:cNvSpPr>
          <p:nvPr>
            <p:ph sz="half" idx="2"/>
          </p:nvPr>
        </p:nvSpPr>
        <p:spPr/>
        <p:txBody>
          <a:bodyPr/>
          <a:lstStyle/>
          <a:p>
            <a:endParaRPr lang="en-IN"/>
          </a:p>
        </p:txBody>
      </p:sp>
      <p:pic>
        <p:nvPicPr>
          <p:cNvPr id="5" name="Picture 2" descr="J:\bone.jpg"/>
          <p:cNvPicPr>
            <a:picLocks noChangeAspect="1" noChangeArrowheads="1"/>
          </p:cNvPicPr>
          <p:nvPr/>
        </p:nvPicPr>
        <p:blipFill>
          <a:blip r:embed="rId2"/>
          <a:srcRect/>
          <a:stretch>
            <a:fillRect/>
          </a:stretch>
        </p:blipFill>
        <p:spPr bwMode="auto">
          <a:xfrm>
            <a:off x="76200" y="76200"/>
            <a:ext cx="8991600" cy="6629400"/>
          </a:xfrm>
          <a:prstGeom prst="rect">
            <a:avLst/>
          </a:prstGeom>
          <a:noFill/>
          <a:ln w="9525">
            <a:noFill/>
            <a:miter lim="800000"/>
            <a:headEnd/>
            <a:tailEnd/>
          </a:ln>
          <a:effec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sz="half" idx="1"/>
          </p:nvPr>
        </p:nvSpPr>
        <p:spPr/>
        <p:txBody>
          <a:bodyPr/>
          <a:lstStyle/>
          <a:p>
            <a:endParaRPr lang="en-IN"/>
          </a:p>
        </p:txBody>
      </p:sp>
      <p:sp>
        <p:nvSpPr>
          <p:cNvPr id="4" name="Content Placeholder 3"/>
          <p:cNvSpPr>
            <a:spLocks noGrp="1"/>
          </p:cNvSpPr>
          <p:nvPr>
            <p:ph sz="half" idx="2"/>
          </p:nvPr>
        </p:nvSpPr>
        <p:spPr/>
        <p:txBody>
          <a:bodyPr/>
          <a:lstStyle/>
          <a:p>
            <a:endParaRPr lang="en-IN"/>
          </a:p>
        </p:txBody>
      </p:sp>
      <p:pic>
        <p:nvPicPr>
          <p:cNvPr id="5" name="Picture 2" descr="J:\Bone%20remodelling.jpg"/>
          <p:cNvPicPr>
            <a:picLocks noChangeAspect="1" noChangeArrowheads="1"/>
          </p:cNvPicPr>
          <p:nvPr/>
        </p:nvPicPr>
        <p:blipFill>
          <a:blip r:embed="rId2" cstate="print"/>
          <a:srcRect/>
          <a:stretch>
            <a:fillRect/>
          </a:stretch>
        </p:blipFill>
        <p:spPr bwMode="auto">
          <a:xfrm>
            <a:off x="304800" y="152400"/>
            <a:ext cx="8686800" cy="6535024"/>
          </a:xfrm>
          <a:prstGeom prst="rect">
            <a:avLst/>
          </a:prstGeom>
          <a:noFill/>
          <a:ln w="9525">
            <a:noFill/>
            <a:miter lim="800000"/>
            <a:headEnd/>
            <a:tailEnd/>
          </a:ln>
          <a:effectLst/>
        </p:spPr>
      </p:pic>
      <p:cxnSp>
        <p:nvCxnSpPr>
          <p:cNvPr id="7" name="Straight Arrow Connector 6"/>
          <p:cNvCxnSpPr/>
          <p:nvPr/>
        </p:nvCxnSpPr>
        <p:spPr>
          <a:xfrm rot="5400000" flipH="1" flipV="1">
            <a:off x="964381" y="4321975"/>
            <a:ext cx="107157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rot="5400000" flipH="1" flipV="1">
            <a:off x="1500166" y="3786190"/>
            <a:ext cx="1071570" cy="10715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Straight Arrow Connector 10"/>
          <p:cNvCxnSpPr/>
          <p:nvPr/>
        </p:nvCxnSpPr>
        <p:spPr>
          <a:xfrm flipV="1">
            <a:off x="1500166" y="3857628"/>
            <a:ext cx="2071702" cy="10001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V="1">
            <a:off x="1500166" y="4000504"/>
            <a:ext cx="2714644" cy="85725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V="1">
            <a:off x="1500166" y="4143380"/>
            <a:ext cx="3714776" cy="71438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5310238" y="-142900"/>
            <a:ext cx="6477000" cy="838200"/>
          </a:xfrm>
        </p:spPr>
        <p:txBody>
          <a:bodyPr/>
          <a:lstStyle/>
          <a:p>
            <a:pPr eaLnBrk="1" hangingPunct="1">
              <a:defRPr/>
            </a:pPr>
            <a:r>
              <a:rPr lang="en-US" b="1" dirty="0" smtClean="0"/>
              <a:t>Jaw bones</a:t>
            </a:r>
          </a:p>
        </p:txBody>
      </p:sp>
      <p:graphicFrame>
        <p:nvGraphicFramePr>
          <p:cNvPr id="1026" name="Organization Chart 7"/>
          <p:cNvGraphicFramePr>
            <a:graphicFrameLocks/>
          </p:cNvGraphicFramePr>
          <p:nvPr>
            <p:ph type="dgm" idx="1"/>
          </p:nvPr>
        </p:nvGraphicFramePr>
        <p:xfrm>
          <a:off x="1524000" y="1296998"/>
          <a:ext cx="6477000" cy="3632200"/>
        </p:xfrm>
        <a:graphic>
          <a:graphicData uri="http://schemas.openxmlformats.org/drawingml/2006/compatibility">
            <com:legacyDrawing xmlns:com="http://schemas.openxmlformats.org/drawingml/2006/compatibility" spid="_x0000_s84994"/>
          </a:graphicData>
        </a:graphic>
      </p:graphicFrame>
      <p:sp>
        <p:nvSpPr>
          <p:cNvPr id="1036" name="_s1031"/>
          <p:cNvSpPr>
            <a:spLocks noChangeArrowheads="1"/>
          </p:cNvSpPr>
          <p:nvPr/>
        </p:nvSpPr>
        <p:spPr bwMode="auto">
          <a:xfrm>
            <a:off x="6248400" y="1219200"/>
            <a:ext cx="2057400" cy="137160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eaLnBrk="1" hangingPunct="1"/>
            <a:r>
              <a:rPr lang="en-US" sz="2800" b="1"/>
              <a:t>Basal bone</a:t>
            </a:r>
          </a:p>
        </p:txBody>
      </p:sp>
      <p:sp>
        <p:nvSpPr>
          <p:cNvPr id="1037" name="Line 16"/>
          <p:cNvSpPr>
            <a:spLocks noChangeShapeType="1"/>
          </p:cNvSpPr>
          <p:nvPr/>
        </p:nvSpPr>
        <p:spPr bwMode="auto">
          <a:xfrm flipH="1">
            <a:off x="4495800" y="914400"/>
            <a:ext cx="3429000" cy="0"/>
          </a:xfrm>
          <a:prstGeom prst="line">
            <a:avLst/>
          </a:prstGeom>
          <a:noFill/>
          <a:ln w="9525">
            <a:solidFill>
              <a:schemeClr val="tx1"/>
            </a:solidFill>
            <a:round/>
            <a:headEnd/>
            <a:tailEnd/>
          </a:ln>
        </p:spPr>
        <p:txBody>
          <a:bodyPr/>
          <a:lstStyle/>
          <a:p>
            <a:endParaRPr lang="en-IN"/>
          </a:p>
        </p:txBody>
      </p:sp>
      <p:sp>
        <p:nvSpPr>
          <p:cNvPr id="1038" name="Line 19"/>
          <p:cNvSpPr>
            <a:spLocks noChangeShapeType="1"/>
          </p:cNvSpPr>
          <p:nvPr/>
        </p:nvSpPr>
        <p:spPr bwMode="auto">
          <a:xfrm>
            <a:off x="6324600" y="762000"/>
            <a:ext cx="0" cy="0"/>
          </a:xfrm>
          <a:prstGeom prst="line">
            <a:avLst/>
          </a:prstGeom>
          <a:noFill/>
          <a:ln w="9525">
            <a:solidFill>
              <a:schemeClr val="tx1"/>
            </a:solidFill>
            <a:round/>
            <a:headEnd/>
            <a:tailEnd/>
          </a:ln>
        </p:spPr>
        <p:txBody>
          <a:bodyPr/>
          <a:lstStyle/>
          <a:p>
            <a:endParaRPr lang="en-IN"/>
          </a:p>
        </p:txBody>
      </p:sp>
      <p:sp>
        <p:nvSpPr>
          <p:cNvPr id="1039" name="Line 20"/>
          <p:cNvSpPr>
            <a:spLocks noChangeShapeType="1"/>
          </p:cNvSpPr>
          <p:nvPr/>
        </p:nvSpPr>
        <p:spPr bwMode="auto">
          <a:xfrm>
            <a:off x="4495800" y="914400"/>
            <a:ext cx="0" cy="228600"/>
          </a:xfrm>
          <a:prstGeom prst="line">
            <a:avLst/>
          </a:prstGeom>
          <a:noFill/>
          <a:ln w="9525">
            <a:solidFill>
              <a:schemeClr val="tx1"/>
            </a:solidFill>
            <a:round/>
            <a:headEnd/>
            <a:tailEnd/>
          </a:ln>
        </p:spPr>
        <p:txBody>
          <a:bodyPr/>
          <a:lstStyle/>
          <a:p>
            <a:endParaRPr lang="en-IN"/>
          </a:p>
        </p:txBody>
      </p:sp>
      <p:sp>
        <p:nvSpPr>
          <p:cNvPr id="1040" name="Line 27"/>
          <p:cNvSpPr>
            <a:spLocks noChangeShapeType="1"/>
          </p:cNvSpPr>
          <p:nvPr/>
        </p:nvSpPr>
        <p:spPr bwMode="auto">
          <a:xfrm>
            <a:off x="7086600" y="4800600"/>
            <a:ext cx="0" cy="457200"/>
          </a:xfrm>
          <a:prstGeom prst="line">
            <a:avLst/>
          </a:prstGeom>
          <a:noFill/>
          <a:ln w="9525">
            <a:solidFill>
              <a:schemeClr val="tx1"/>
            </a:solidFill>
            <a:round/>
            <a:headEnd/>
            <a:tailEnd/>
          </a:ln>
        </p:spPr>
        <p:txBody>
          <a:bodyPr/>
          <a:lstStyle/>
          <a:p>
            <a:endParaRPr lang="en-IN"/>
          </a:p>
        </p:txBody>
      </p:sp>
      <p:sp>
        <p:nvSpPr>
          <p:cNvPr id="1041" name="Line 29"/>
          <p:cNvSpPr>
            <a:spLocks noChangeShapeType="1"/>
          </p:cNvSpPr>
          <p:nvPr/>
        </p:nvSpPr>
        <p:spPr bwMode="auto">
          <a:xfrm>
            <a:off x="6019800" y="6172200"/>
            <a:ext cx="0" cy="0"/>
          </a:xfrm>
          <a:prstGeom prst="line">
            <a:avLst/>
          </a:prstGeom>
          <a:noFill/>
          <a:ln w="9525">
            <a:solidFill>
              <a:schemeClr val="tx1"/>
            </a:solidFill>
            <a:round/>
            <a:headEnd/>
            <a:tailEnd/>
          </a:ln>
        </p:spPr>
        <p:txBody>
          <a:bodyPr/>
          <a:lstStyle/>
          <a:p>
            <a:endParaRPr lang="en-IN"/>
          </a:p>
        </p:txBody>
      </p:sp>
      <p:sp>
        <p:nvSpPr>
          <p:cNvPr id="1042" name="Line 30"/>
          <p:cNvSpPr>
            <a:spLocks noChangeShapeType="1"/>
          </p:cNvSpPr>
          <p:nvPr/>
        </p:nvSpPr>
        <p:spPr bwMode="auto">
          <a:xfrm>
            <a:off x="8534400" y="5334000"/>
            <a:ext cx="0" cy="304800"/>
          </a:xfrm>
          <a:prstGeom prst="line">
            <a:avLst/>
          </a:prstGeom>
          <a:noFill/>
          <a:ln w="9525">
            <a:solidFill>
              <a:schemeClr val="tx1"/>
            </a:solidFill>
            <a:round/>
            <a:headEnd/>
            <a:tailEnd/>
          </a:ln>
        </p:spPr>
        <p:txBody>
          <a:bodyPr/>
          <a:lstStyle/>
          <a:p>
            <a:endParaRPr lang="en-IN"/>
          </a:p>
        </p:txBody>
      </p:sp>
      <p:sp>
        <p:nvSpPr>
          <p:cNvPr id="1043" name="_s1034"/>
          <p:cNvSpPr>
            <a:spLocks noChangeArrowheads="1"/>
          </p:cNvSpPr>
          <p:nvPr/>
        </p:nvSpPr>
        <p:spPr bwMode="auto">
          <a:xfrm>
            <a:off x="4876800" y="5638800"/>
            <a:ext cx="2087563" cy="121920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eaLnBrk="1" hangingPunct="1"/>
            <a:r>
              <a:rPr lang="en-US" sz="2400" b="1" dirty="0"/>
              <a:t>Cortical plates</a:t>
            </a:r>
          </a:p>
          <a:p>
            <a:pPr algn="ctr" eaLnBrk="1" hangingPunct="1"/>
            <a:r>
              <a:rPr lang="en-US" sz="2000" b="1" dirty="0"/>
              <a:t>(</a:t>
            </a:r>
            <a:r>
              <a:rPr lang="en-US" sz="2000" b="1" dirty="0" err="1"/>
              <a:t>buccal+lingual</a:t>
            </a:r>
            <a:r>
              <a:rPr lang="en-US" sz="2000" b="1" dirty="0"/>
              <a:t>)</a:t>
            </a:r>
          </a:p>
        </p:txBody>
      </p:sp>
      <p:sp>
        <p:nvSpPr>
          <p:cNvPr id="1044" name="_s1034"/>
          <p:cNvSpPr>
            <a:spLocks noChangeArrowheads="1"/>
          </p:cNvSpPr>
          <p:nvPr/>
        </p:nvSpPr>
        <p:spPr bwMode="auto">
          <a:xfrm>
            <a:off x="7162800" y="5715000"/>
            <a:ext cx="1981200" cy="114300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eaLnBrk="1" hangingPunct="1"/>
            <a:r>
              <a:rPr lang="en-US" sz="2400" b="1"/>
              <a:t>Spongy bone</a:t>
            </a:r>
          </a:p>
          <a:p>
            <a:pPr algn="ctr" eaLnBrk="1" hangingPunct="1"/>
            <a:r>
              <a:rPr lang="en-US" sz="2000" b="1"/>
              <a:t>(cancellous</a:t>
            </a:r>
            <a:r>
              <a:rPr lang="en-US" sz="2100"/>
              <a:t> )</a:t>
            </a:r>
          </a:p>
        </p:txBody>
      </p:sp>
      <p:sp>
        <p:nvSpPr>
          <p:cNvPr id="1045" name="Line 33"/>
          <p:cNvSpPr>
            <a:spLocks noChangeShapeType="1"/>
          </p:cNvSpPr>
          <p:nvPr/>
        </p:nvSpPr>
        <p:spPr bwMode="auto">
          <a:xfrm>
            <a:off x="5562600" y="5257800"/>
            <a:ext cx="2971800" cy="0"/>
          </a:xfrm>
          <a:prstGeom prst="line">
            <a:avLst/>
          </a:prstGeom>
          <a:noFill/>
          <a:ln w="9525">
            <a:solidFill>
              <a:schemeClr val="tx1"/>
            </a:solidFill>
            <a:round/>
            <a:headEnd/>
            <a:tailEnd/>
          </a:ln>
        </p:spPr>
        <p:txBody>
          <a:bodyPr/>
          <a:lstStyle/>
          <a:p>
            <a:endParaRPr lang="en-IN"/>
          </a:p>
        </p:txBody>
      </p:sp>
      <p:sp>
        <p:nvSpPr>
          <p:cNvPr id="1046" name="Line 34"/>
          <p:cNvSpPr>
            <a:spLocks noChangeShapeType="1"/>
          </p:cNvSpPr>
          <p:nvPr/>
        </p:nvSpPr>
        <p:spPr bwMode="auto">
          <a:xfrm>
            <a:off x="6215074" y="623870"/>
            <a:ext cx="0" cy="304800"/>
          </a:xfrm>
          <a:prstGeom prst="line">
            <a:avLst/>
          </a:prstGeom>
          <a:noFill/>
          <a:ln w="9525">
            <a:solidFill>
              <a:schemeClr val="tx1"/>
            </a:solidFill>
            <a:round/>
            <a:headEnd/>
            <a:tailEnd/>
          </a:ln>
        </p:spPr>
        <p:txBody>
          <a:bodyPr/>
          <a:lstStyle/>
          <a:p>
            <a:endParaRPr lang="en-IN"/>
          </a:p>
        </p:txBody>
      </p:sp>
      <p:sp>
        <p:nvSpPr>
          <p:cNvPr id="1047" name="Line 35"/>
          <p:cNvSpPr>
            <a:spLocks noChangeShapeType="1"/>
          </p:cNvSpPr>
          <p:nvPr/>
        </p:nvSpPr>
        <p:spPr bwMode="auto">
          <a:xfrm>
            <a:off x="4495800" y="1143000"/>
            <a:ext cx="0" cy="152400"/>
          </a:xfrm>
          <a:prstGeom prst="line">
            <a:avLst/>
          </a:prstGeom>
          <a:noFill/>
          <a:ln w="9525">
            <a:solidFill>
              <a:schemeClr val="tx1"/>
            </a:solidFill>
            <a:round/>
            <a:headEnd/>
            <a:tailEnd/>
          </a:ln>
        </p:spPr>
        <p:txBody>
          <a:bodyPr/>
          <a:lstStyle/>
          <a:p>
            <a:endParaRPr lang="en-IN"/>
          </a:p>
        </p:txBody>
      </p:sp>
      <p:sp>
        <p:nvSpPr>
          <p:cNvPr id="1048" name="Line 36"/>
          <p:cNvSpPr>
            <a:spLocks noChangeShapeType="1"/>
          </p:cNvSpPr>
          <p:nvPr/>
        </p:nvSpPr>
        <p:spPr bwMode="auto">
          <a:xfrm>
            <a:off x="7929586" y="914400"/>
            <a:ext cx="0" cy="381000"/>
          </a:xfrm>
          <a:prstGeom prst="line">
            <a:avLst/>
          </a:prstGeom>
          <a:noFill/>
          <a:ln w="9525">
            <a:solidFill>
              <a:schemeClr val="tx1"/>
            </a:solidFill>
            <a:round/>
            <a:headEnd/>
            <a:tailEnd/>
          </a:ln>
        </p:spPr>
        <p:txBody>
          <a:bodyPr/>
          <a:lstStyle/>
          <a:p>
            <a:endParaRPr lang="en-IN"/>
          </a:p>
        </p:txBody>
      </p:sp>
      <p:sp>
        <p:nvSpPr>
          <p:cNvPr id="1049" name="Line 37"/>
          <p:cNvSpPr>
            <a:spLocks noChangeShapeType="1"/>
          </p:cNvSpPr>
          <p:nvPr/>
        </p:nvSpPr>
        <p:spPr bwMode="auto">
          <a:xfrm>
            <a:off x="5562600" y="5257800"/>
            <a:ext cx="0" cy="381000"/>
          </a:xfrm>
          <a:prstGeom prst="line">
            <a:avLst/>
          </a:prstGeom>
          <a:noFill/>
          <a:ln w="9525">
            <a:solidFill>
              <a:schemeClr val="tx1"/>
            </a:solidFill>
            <a:round/>
            <a:headEnd/>
            <a:tailEnd/>
          </a:ln>
        </p:spPr>
        <p:txBody>
          <a:bodyPr/>
          <a:lstStyle/>
          <a:p>
            <a:endParaRPr lang="en-IN"/>
          </a:p>
        </p:txBody>
      </p:sp>
      <p:pic>
        <p:nvPicPr>
          <p:cNvPr id="1050" name="Picture 38" descr="Picture 134"/>
          <p:cNvPicPr>
            <a:picLocks noChangeAspect="1" noChangeArrowheads="1"/>
          </p:cNvPicPr>
          <p:nvPr/>
        </p:nvPicPr>
        <p:blipFill>
          <a:blip r:embed="rId3"/>
          <a:srcRect l="34771" t="7042" r="29886" b="8450"/>
          <a:stretch>
            <a:fillRect/>
          </a:stretch>
        </p:blipFill>
        <p:spPr bwMode="auto">
          <a:xfrm>
            <a:off x="3786182" y="3071810"/>
            <a:ext cx="2000264" cy="20002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4282" y="274638"/>
            <a:ext cx="8805893" cy="1143000"/>
          </a:xfrm>
        </p:spPr>
        <p:txBody>
          <a:bodyPr>
            <a:normAutofit/>
          </a:bodyPr>
          <a:lstStyle/>
          <a:p>
            <a:r>
              <a:rPr lang="en-US" b="1" dirty="0" smtClean="0">
                <a:solidFill>
                  <a:schemeClr val="bg1"/>
                </a:solidFill>
              </a:rPr>
              <a:t>Compact bone</a:t>
            </a:r>
            <a:r>
              <a:rPr b="1" smtClean="0">
                <a:solidFill>
                  <a:schemeClr val="bg1"/>
                </a:solidFill>
              </a:rPr>
              <a:t>  </a:t>
            </a:r>
            <a:r>
              <a:rPr lang="en-US" b="1" dirty="0" smtClean="0">
                <a:solidFill>
                  <a:schemeClr val="bg1"/>
                </a:solidFill>
              </a:rPr>
              <a:t>	 Spongy bone </a:t>
            </a:r>
            <a:endParaRPr lang="en-IN" b="1" dirty="0">
              <a:solidFill>
                <a:schemeClr val="bg1"/>
              </a:solidFill>
            </a:endParaRPr>
          </a:p>
        </p:txBody>
      </p:sp>
      <p:sp>
        <p:nvSpPr>
          <p:cNvPr id="5" name="Content Placeholder 4"/>
          <p:cNvSpPr>
            <a:spLocks noGrp="1"/>
          </p:cNvSpPr>
          <p:nvPr>
            <p:ph sz="half" idx="1"/>
          </p:nvPr>
        </p:nvSpPr>
        <p:spPr>
          <a:xfrm>
            <a:off x="285720" y="1600200"/>
            <a:ext cx="4206905" cy="4525963"/>
          </a:xfrm>
        </p:spPr>
        <p:txBody>
          <a:bodyPr>
            <a:normAutofit fontScale="92500" lnSpcReduction="10000"/>
          </a:bodyPr>
          <a:lstStyle/>
          <a:p>
            <a:pPr>
              <a:buFont typeface="Arial" pitchFamily="34" charset="0"/>
              <a:buChar char="•"/>
            </a:pPr>
            <a:r>
              <a:rPr lang="en-US" sz="1800" dirty="0" smtClean="0"/>
              <a:t>Dense bone / Cortical bone/ Lamellar bone</a:t>
            </a:r>
          </a:p>
          <a:p>
            <a:pPr>
              <a:buFont typeface="Arial" pitchFamily="34" charset="0"/>
              <a:buChar char="•"/>
            </a:pPr>
            <a:endParaRPr lang="en-US" sz="1800" dirty="0" smtClean="0"/>
          </a:p>
          <a:p>
            <a:r>
              <a:rPr lang="en-US" sz="1800" dirty="0" smtClean="0"/>
              <a:t>Consist of </a:t>
            </a:r>
            <a:r>
              <a:rPr lang="en-US" sz="1800" dirty="0" err="1" smtClean="0"/>
              <a:t>osteons</a:t>
            </a:r>
            <a:r>
              <a:rPr lang="en-US" sz="1800" dirty="0" smtClean="0"/>
              <a:t>  (</a:t>
            </a:r>
            <a:r>
              <a:rPr lang="en-US" sz="1800" dirty="0" err="1" smtClean="0"/>
              <a:t>Haversian</a:t>
            </a:r>
            <a:r>
              <a:rPr lang="en-US" sz="1800" dirty="0" smtClean="0"/>
              <a:t> system)</a:t>
            </a:r>
          </a:p>
          <a:p>
            <a:endParaRPr lang="en-US" sz="1800" dirty="0" smtClean="0"/>
          </a:p>
          <a:p>
            <a:r>
              <a:rPr lang="en-US" sz="1800" dirty="0" smtClean="0"/>
              <a:t>Tightly packed solid mass </a:t>
            </a:r>
          </a:p>
          <a:p>
            <a:endParaRPr lang="en-US" sz="1800" dirty="0" smtClean="0"/>
          </a:p>
          <a:p>
            <a:r>
              <a:rPr lang="en-US" sz="1800" dirty="0" smtClean="0"/>
              <a:t>Arranged in layers (Lamellae)</a:t>
            </a:r>
            <a:endParaRPr lang="en-US" sz="1200" dirty="0" smtClean="0"/>
          </a:p>
          <a:p>
            <a:pPr lvl="1">
              <a:buFont typeface="Arial" pitchFamily="34" charset="0"/>
              <a:buChar char="•"/>
            </a:pPr>
            <a:endParaRPr lang="en-US" sz="1800" dirty="0" smtClean="0"/>
          </a:p>
          <a:p>
            <a:pPr>
              <a:buFont typeface="Arial" pitchFamily="34" charset="0"/>
              <a:buChar char="•"/>
            </a:pPr>
            <a:r>
              <a:rPr lang="en-US" sz="1800" dirty="0" smtClean="0"/>
              <a:t>Present in periphery as hard outer layer</a:t>
            </a:r>
          </a:p>
          <a:p>
            <a:pPr>
              <a:buFont typeface="Arial" pitchFamily="34" charset="0"/>
              <a:buChar char="•"/>
            </a:pPr>
            <a:endParaRPr lang="en-US" sz="1800" dirty="0" smtClean="0"/>
          </a:p>
          <a:p>
            <a:pPr>
              <a:buFont typeface="Arial" pitchFamily="34" charset="0"/>
              <a:buChar char="•"/>
            </a:pPr>
            <a:r>
              <a:rPr lang="en-US" sz="1800" dirty="0" smtClean="0"/>
              <a:t>Responsible for stability of skeleton</a:t>
            </a:r>
          </a:p>
          <a:p>
            <a:pPr lvl="1">
              <a:buFont typeface="Wingdings" pitchFamily="2" charset="2"/>
              <a:buChar char="Ø"/>
            </a:pPr>
            <a:endParaRPr lang="en-US" dirty="0" smtClean="0"/>
          </a:p>
          <a:p>
            <a:pPr lvl="1">
              <a:buNone/>
            </a:pPr>
            <a:r>
              <a:rPr lang="en-US" dirty="0" smtClean="0"/>
              <a:t>			</a:t>
            </a:r>
            <a:endParaRPr lang="en-IN" dirty="0"/>
          </a:p>
        </p:txBody>
      </p:sp>
      <p:sp>
        <p:nvSpPr>
          <p:cNvPr id="6" name="Content Placeholder 5"/>
          <p:cNvSpPr>
            <a:spLocks noGrp="1"/>
          </p:cNvSpPr>
          <p:nvPr>
            <p:ph sz="half" idx="2"/>
          </p:nvPr>
        </p:nvSpPr>
        <p:spPr>
          <a:xfrm>
            <a:off x="4572000" y="1600200"/>
            <a:ext cx="4713321" cy="5972204"/>
          </a:xfrm>
        </p:spPr>
        <p:txBody>
          <a:bodyPr>
            <a:normAutofit fontScale="92500" lnSpcReduction="10000"/>
          </a:bodyPr>
          <a:lstStyle/>
          <a:p>
            <a:pPr marL="342900" lvl="1" indent="-342900"/>
            <a:r>
              <a:rPr lang="en-US" sz="1800" dirty="0" err="1" smtClean="0"/>
              <a:t>Cancellous</a:t>
            </a:r>
            <a:r>
              <a:rPr lang="en-US" sz="1800" dirty="0" smtClean="0"/>
              <a:t> bone / </a:t>
            </a:r>
            <a:r>
              <a:rPr lang="en-US" sz="1800" dirty="0" err="1" smtClean="0"/>
              <a:t>Trabecular</a:t>
            </a:r>
            <a:r>
              <a:rPr lang="en-US" sz="1800" dirty="0" smtClean="0"/>
              <a:t> bone / </a:t>
            </a:r>
            <a:r>
              <a:rPr lang="en-US" sz="1800" dirty="0" err="1" smtClean="0"/>
              <a:t>Medullary</a:t>
            </a:r>
            <a:r>
              <a:rPr lang="en-US" sz="1800" dirty="0" smtClean="0"/>
              <a:t> bone</a:t>
            </a:r>
          </a:p>
          <a:p>
            <a:pPr marL="342900" lvl="1" indent="-342900"/>
            <a:endParaRPr lang="en-US" sz="1800" dirty="0" smtClean="0"/>
          </a:p>
          <a:p>
            <a:pPr>
              <a:buFont typeface="Arial" pitchFamily="34" charset="0"/>
              <a:buChar char="•"/>
            </a:pPr>
            <a:r>
              <a:rPr lang="en-US" sz="1800" dirty="0" smtClean="0"/>
              <a:t>Composed of bone </a:t>
            </a:r>
            <a:r>
              <a:rPr lang="en-US" sz="1800" dirty="0" err="1" smtClean="0"/>
              <a:t>spicules</a:t>
            </a:r>
            <a:r>
              <a:rPr lang="en-US" sz="1800" dirty="0" smtClean="0"/>
              <a:t> – </a:t>
            </a:r>
            <a:r>
              <a:rPr lang="en-US" sz="1800" dirty="0" err="1" smtClean="0"/>
              <a:t>Trabeculae</a:t>
            </a:r>
            <a:endParaRPr lang="en-US" sz="1800" dirty="0" smtClean="0"/>
          </a:p>
          <a:p>
            <a:pPr>
              <a:buFont typeface="Arial" pitchFamily="34" charset="0"/>
              <a:buChar char="•"/>
            </a:pPr>
            <a:endParaRPr lang="en-US" sz="1800" dirty="0" smtClean="0"/>
          </a:p>
          <a:p>
            <a:pPr>
              <a:buFont typeface="Arial" pitchFamily="34" charset="0"/>
              <a:buChar char="•"/>
            </a:pPr>
            <a:r>
              <a:rPr lang="en-US" sz="1800" dirty="0" smtClean="0"/>
              <a:t>Loosely packed in Honeycomb pattern</a:t>
            </a:r>
          </a:p>
          <a:p>
            <a:pPr>
              <a:buNone/>
            </a:pPr>
            <a:r>
              <a:rPr lang="en-US" sz="1800" dirty="0" smtClean="0"/>
              <a:t> </a:t>
            </a:r>
          </a:p>
          <a:p>
            <a:pPr>
              <a:buFont typeface="Arial" pitchFamily="34" charset="0"/>
              <a:buChar char="•"/>
            </a:pPr>
            <a:r>
              <a:rPr lang="en-US" sz="1800" dirty="0" smtClean="0"/>
              <a:t>Varying shapes and sizes of </a:t>
            </a:r>
            <a:r>
              <a:rPr lang="en-US" sz="1800" dirty="0" err="1" smtClean="0"/>
              <a:t>trabeculae</a:t>
            </a:r>
            <a:endParaRPr lang="en-US" sz="1800" b="1" dirty="0" smtClean="0"/>
          </a:p>
          <a:p>
            <a:pPr>
              <a:buFontTx/>
              <a:buNone/>
            </a:pPr>
            <a:r>
              <a:rPr lang="en-US" sz="1800" dirty="0" smtClean="0"/>
              <a:t>	</a:t>
            </a:r>
          </a:p>
          <a:p>
            <a:pPr>
              <a:buFontTx/>
              <a:buNone/>
            </a:pPr>
            <a:r>
              <a:rPr lang="en-US" sz="1800" dirty="0" smtClean="0"/>
              <a:t>	Found in center enclosing bone marrow cavity. </a:t>
            </a:r>
          </a:p>
          <a:p>
            <a:pPr marL="342900" lvl="1" indent="-342900">
              <a:buNone/>
            </a:pPr>
            <a:endParaRPr lang="en-US" sz="1800" dirty="0" smtClean="0">
              <a:solidFill>
                <a:srgbClr val="0070C0"/>
              </a:solidFill>
            </a:endParaRPr>
          </a:p>
          <a:p>
            <a:pPr marL="342900" lvl="1" indent="-342900"/>
            <a:r>
              <a:rPr lang="en-US" sz="1800" dirty="0" smtClean="0"/>
              <a:t>Accounts for elasticity </a:t>
            </a:r>
          </a:p>
          <a:p>
            <a:pPr marL="342900" lvl="1" indent="-342900"/>
            <a:endParaRPr lang="en-US" sz="1800" dirty="0" smtClean="0"/>
          </a:p>
          <a:p>
            <a:endParaRPr lang="en-IN"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sp>
        <p:nvSpPr>
          <p:cNvPr id="2" name="Title 1"/>
          <p:cNvSpPr>
            <a:spLocks noGrp="1"/>
          </p:cNvSpPr>
          <p:nvPr>
            <p:ph type="title"/>
          </p:nvPr>
        </p:nvSpPr>
        <p:spPr/>
        <p:txBody>
          <a:bodyPr/>
          <a:lstStyle/>
          <a:p>
            <a:endParaRPr lang="en-IN"/>
          </a:p>
        </p:txBody>
      </p:sp>
      <p:pic>
        <p:nvPicPr>
          <p:cNvPr id="4" name="Picture 2" descr="E:\Users\Dr.Shudhanshu Dixit\Desktop\clinic recent\1505537_645213252208660_632171914_n.jpg"/>
          <p:cNvPicPr>
            <a:picLocks noChangeAspect="1" noChangeArrowheads="1"/>
          </p:cNvPicPr>
          <p:nvPr/>
        </p:nvPicPr>
        <p:blipFill>
          <a:blip r:embed="rId2"/>
          <a:srcRect/>
          <a:stretch>
            <a:fillRect/>
          </a:stretch>
        </p:blipFill>
        <p:spPr bwMode="auto">
          <a:xfrm>
            <a:off x="0" y="0"/>
            <a:ext cx="4572000" cy="6847302"/>
          </a:xfrm>
          <a:prstGeom prst="rect">
            <a:avLst/>
          </a:prstGeom>
          <a:noFill/>
          <a:ln w="9525">
            <a:noFill/>
            <a:miter lim="800000"/>
            <a:headEnd/>
            <a:tailEnd/>
          </a:ln>
          <a:effectLst/>
        </p:spPr>
      </p:pic>
      <p:cxnSp>
        <p:nvCxnSpPr>
          <p:cNvPr id="6" name="Straight Arrow Connector 5"/>
          <p:cNvCxnSpPr/>
          <p:nvPr/>
        </p:nvCxnSpPr>
        <p:spPr>
          <a:xfrm flipV="1">
            <a:off x="2571736" y="2714620"/>
            <a:ext cx="2857520" cy="207170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000100" y="2643182"/>
            <a:ext cx="4286280" cy="192882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flipH="1" flipV="1">
            <a:off x="3750463" y="2893215"/>
            <a:ext cx="1857388" cy="164307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2" name="_s1034"/>
          <p:cNvSpPr>
            <a:spLocks noChangeArrowheads="1"/>
          </p:cNvSpPr>
          <p:nvPr/>
        </p:nvSpPr>
        <p:spPr bwMode="auto">
          <a:xfrm>
            <a:off x="5429256" y="1428736"/>
            <a:ext cx="2643206" cy="114300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p>
            <a:pPr algn="ctr" eaLnBrk="1" hangingPunct="1"/>
            <a:r>
              <a:rPr lang="en-US" sz="2400" b="1"/>
              <a:t>Spongy bone</a:t>
            </a:r>
          </a:p>
          <a:p>
            <a:pPr algn="ctr" eaLnBrk="1" hangingPunct="1"/>
            <a:r>
              <a:rPr lang="en-US" sz="2000" b="1"/>
              <a:t>(cancellous</a:t>
            </a:r>
            <a:r>
              <a:rPr lang="en-US" sz="2100"/>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p:txBody>
          <a:bodyPr/>
          <a:lstStyle/>
          <a:p>
            <a:pPr eaLnBrk="1" hangingPunct="1">
              <a:lnSpc>
                <a:spcPct val="80000"/>
              </a:lnSpc>
              <a:defRPr/>
            </a:pPr>
            <a:r>
              <a:rPr lang="en-US" sz="2000" b="1" dirty="0" smtClean="0"/>
              <a:t>Alveolar Process is that part of the jaw which supports &amp; attaches the teeth. It consists of two parts</a:t>
            </a:r>
          </a:p>
          <a:p>
            <a:pPr eaLnBrk="1" hangingPunct="1">
              <a:lnSpc>
                <a:spcPct val="80000"/>
              </a:lnSpc>
              <a:defRPr/>
            </a:pPr>
            <a:endParaRPr lang="en-US" sz="2000" b="1" dirty="0" smtClean="0"/>
          </a:p>
          <a:p>
            <a:pPr marL="457200" indent="-457200" eaLnBrk="1" hangingPunct="1">
              <a:lnSpc>
                <a:spcPct val="80000"/>
              </a:lnSpc>
              <a:buFont typeface="Wingdings" pitchFamily="2" charset="2"/>
              <a:buAutoNum type="arabicParenR"/>
              <a:defRPr/>
            </a:pPr>
            <a:r>
              <a:rPr lang="en-US" sz="2000" b="1" dirty="0" smtClean="0"/>
              <a:t>Alveolar bone proper-</a:t>
            </a:r>
          </a:p>
          <a:p>
            <a:pPr marL="457200" indent="-457200" eaLnBrk="1" hangingPunct="1">
              <a:lnSpc>
                <a:spcPct val="80000"/>
              </a:lnSpc>
              <a:buNone/>
              <a:defRPr/>
            </a:pPr>
            <a:r>
              <a:rPr lang="en-US" sz="2000" b="1" dirty="0" smtClean="0"/>
              <a:t>	Forms socket wall &amp; give </a:t>
            </a:r>
            <a:r>
              <a:rPr lang="en-US" sz="2000" b="1" dirty="0" err="1" smtClean="0"/>
              <a:t>attatchments</a:t>
            </a:r>
            <a:r>
              <a:rPr lang="en-US" sz="2000" b="1" dirty="0" smtClean="0"/>
              <a:t> to PDL</a:t>
            </a:r>
          </a:p>
          <a:p>
            <a:pPr eaLnBrk="1" hangingPunct="1">
              <a:lnSpc>
                <a:spcPct val="80000"/>
              </a:lnSpc>
              <a:defRPr/>
            </a:pPr>
            <a:endParaRPr lang="en-US" sz="2000" b="1" dirty="0" smtClean="0"/>
          </a:p>
          <a:p>
            <a:pPr eaLnBrk="1" hangingPunct="1">
              <a:lnSpc>
                <a:spcPct val="80000"/>
              </a:lnSpc>
              <a:buFont typeface="Wingdings" pitchFamily="2" charset="2"/>
              <a:buNone/>
              <a:defRPr/>
            </a:pPr>
            <a:r>
              <a:rPr lang="en-US" sz="2000" b="1" dirty="0" smtClean="0"/>
              <a:t>2) Supporting bone – </a:t>
            </a:r>
          </a:p>
          <a:p>
            <a:pPr marL="457200" indent="-457200" eaLnBrk="1" hangingPunct="1">
              <a:lnSpc>
                <a:spcPct val="80000"/>
              </a:lnSpc>
              <a:buFont typeface="Wingdings" pitchFamily="2" charset="2"/>
              <a:buAutoNum type="alphaLcParenR"/>
              <a:defRPr/>
            </a:pPr>
            <a:r>
              <a:rPr lang="en-US" sz="2000" b="1" dirty="0" smtClean="0"/>
              <a:t>consists B-L plates &amp; </a:t>
            </a:r>
          </a:p>
          <a:p>
            <a:pPr marL="457200" indent="-457200" eaLnBrk="1" hangingPunct="1">
              <a:lnSpc>
                <a:spcPct val="80000"/>
              </a:lnSpc>
              <a:buFont typeface="Wingdings" pitchFamily="2" charset="2"/>
              <a:buAutoNum type="alphaLcParenR"/>
              <a:defRPr/>
            </a:pPr>
            <a:r>
              <a:rPr lang="en-US" sz="2000" b="1" dirty="0" smtClean="0"/>
              <a:t>spongy(</a:t>
            </a:r>
            <a:r>
              <a:rPr lang="en-US" sz="2000" b="1" dirty="0" err="1" smtClean="0"/>
              <a:t>cancellous</a:t>
            </a:r>
            <a:r>
              <a:rPr lang="en-US" sz="2000" b="1" dirty="0" smtClean="0"/>
              <a:t> ) bone in between.</a:t>
            </a:r>
          </a:p>
          <a:p>
            <a:pPr eaLnBrk="1" hangingPunct="1">
              <a:lnSpc>
                <a:spcPct val="80000"/>
              </a:lnSpc>
              <a:defRPr/>
            </a:pPr>
            <a:endParaRPr lang="en-US" sz="2000" b="1" dirty="0" smtClean="0"/>
          </a:p>
          <a:p>
            <a:pPr eaLnBrk="1" hangingPunct="1">
              <a:lnSpc>
                <a:spcPct val="80000"/>
              </a:lnSpc>
              <a:defRPr/>
            </a:pPr>
            <a:r>
              <a:rPr lang="en-US" sz="2000" b="1" dirty="0" smtClean="0"/>
              <a:t>Alveolar process depends upon presence of teeth &amp; </a:t>
            </a:r>
            <a:r>
              <a:rPr lang="en-US" sz="2000" b="1" dirty="0" err="1" smtClean="0"/>
              <a:t>resorbed</a:t>
            </a:r>
            <a:r>
              <a:rPr lang="en-US" sz="2000" b="1" dirty="0" smtClean="0"/>
              <a:t> after teeth lost</a:t>
            </a:r>
          </a:p>
          <a:p>
            <a:pPr eaLnBrk="1" hangingPunct="1">
              <a:lnSpc>
                <a:spcPct val="80000"/>
              </a:lnSpc>
              <a:defRPr/>
            </a:pPr>
            <a:endParaRPr lang="en-US" sz="2000" b="1" dirty="0" smtClean="0"/>
          </a:p>
          <a:p>
            <a:pPr eaLnBrk="1" hangingPunct="1">
              <a:lnSpc>
                <a:spcPct val="80000"/>
              </a:lnSpc>
              <a:defRPr/>
            </a:pPr>
            <a:r>
              <a:rPr lang="en-US" sz="2000" b="1" dirty="0" smtClean="0"/>
              <a:t>Presence of basal bone is dependent of the teeth</a:t>
            </a:r>
          </a:p>
        </p:txBody>
      </p:sp>
      <p:sp>
        <p:nvSpPr>
          <p:cNvPr id="113666" name="Rectangle 2"/>
          <p:cNvSpPr>
            <a:spLocks noGrp="1" noChangeArrowheads="1"/>
          </p:cNvSpPr>
          <p:nvPr>
            <p:ph type="title"/>
          </p:nvPr>
        </p:nvSpPr>
        <p:spPr>
          <a:xfrm>
            <a:off x="3398874" y="-142900"/>
            <a:ext cx="6316662" cy="1143000"/>
          </a:xfrm>
        </p:spPr>
        <p:txBody>
          <a:bodyPr/>
          <a:lstStyle/>
          <a:p>
            <a:pPr eaLnBrk="1" hangingPunct="1">
              <a:defRPr/>
            </a:pPr>
            <a:r>
              <a:rPr lang="en-US" dirty="0" smtClean="0">
                <a:solidFill>
                  <a:schemeClr val="bg1"/>
                </a:solidFill>
              </a:rPr>
              <a:t>Alveolar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3666"/>
                                        </p:tgtEl>
                                        <p:attrNameLst>
                                          <p:attrName>style.visibility</p:attrName>
                                        </p:attrNameLst>
                                      </p:cBhvr>
                                      <p:to>
                                        <p:strVal val="visible"/>
                                      </p:to>
                                    </p:set>
                                    <p:anim calcmode="lin" valueType="num">
                                      <p:cBhvr>
                                        <p:cTn id="7" dur="500" fill="hold"/>
                                        <p:tgtEl>
                                          <p:spTgt spid="113666"/>
                                        </p:tgtEl>
                                        <p:attrNameLst>
                                          <p:attrName>ppt_w</p:attrName>
                                        </p:attrNameLst>
                                      </p:cBhvr>
                                      <p:tavLst>
                                        <p:tav tm="0">
                                          <p:val>
                                            <p:fltVal val="0"/>
                                          </p:val>
                                        </p:tav>
                                        <p:tav tm="100000">
                                          <p:val>
                                            <p:strVal val="#ppt_w"/>
                                          </p:val>
                                        </p:tav>
                                      </p:tavLst>
                                    </p:anim>
                                    <p:anim calcmode="lin" valueType="num">
                                      <p:cBhvr>
                                        <p:cTn id="8" dur="500" fill="hold"/>
                                        <p:tgtEl>
                                          <p:spTgt spid="113666"/>
                                        </p:tgtEl>
                                        <p:attrNameLst>
                                          <p:attrName>ppt_h</p:attrName>
                                        </p:attrNameLst>
                                      </p:cBhvr>
                                      <p:tavLst>
                                        <p:tav tm="0">
                                          <p:val>
                                            <p:fltVal val="0"/>
                                          </p:val>
                                        </p:tav>
                                        <p:tav tm="100000">
                                          <p:val>
                                            <p:strVal val="#ppt_h"/>
                                          </p:val>
                                        </p:tav>
                                      </p:tavLst>
                                    </p:anim>
                                    <p:animEffect transition="in" filter="fade">
                                      <p:cBhvr>
                                        <p:cTn id="9" dur="500"/>
                                        <p:tgtEl>
                                          <p:spTgt spid="11366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3667">
                                            <p:txEl>
                                              <p:pRg st="0" end="0"/>
                                            </p:txEl>
                                          </p:spTgt>
                                        </p:tgtEl>
                                        <p:attrNameLst>
                                          <p:attrName>style.visibility</p:attrName>
                                        </p:attrNameLst>
                                      </p:cBhvr>
                                      <p:to>
                                        <p:strVal val="visible"/>
                                      </p:to>
                                    </p:set>
                                    <p:animEffect transition="in" filter="fade">
                                      <p:cBhvr>
                                        <p:cTn id="14" dur="1000">
                                          <p:stCondLst>
                                            <p:cond delay="0"/>
                                          </p:stCondLst>
                                        </p:cTn>
                                        <p:tgtEl>
                                          <p:spTgt spid="11366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3667">
                                            <p:txEl>
                                              <p:pRg st="2" end="2"/>
                                            </p:txEl>
                                          </p:spTgt>
                                        </p:tgtEl>
                                        <p:attrNameLst>
                                          <p:attrName>style.visibility</p:attrName>
                                        </p:attrNameLst>
                                      </p:cBhvr>
                                      <p:to>
                                        <p:strVal val="visible"/>
                                      </p:to>
                                    </p:set>
                                    <p:animEffect transition="in" filter="fade">
                                      <p:cBhvr>
                                        <p:cTn id="19" dur="1000">
                                          <p:stCondLst>
                                            <p:cond delay="0"/>
                                          </p:stCondLst>
                                        </p:cTn>
                                        <p:tgtEl>
                                          <p:spTgt spid="11366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3667">
                                            <p:txEl>
                                              <p:pRg st="3" end="3"/>
                                            </p:txEl>
                                          </p:spTgt>
                                        </p:tgtEl>
                                        <p:attrNameLst>
                                          <p:attrName>style.visibility</p:attrName>
                                        </p:attrNameLst>
                                      </p:cBhvr>
                                      <p:to>
                                        <p:strVal val="visible"/>
                                      </p:to>
                                    </p:set>
                                    <p:animEffect transition="in" filter="fade">
                                      <p:cBhvr>
                                        <p:cTn id="24" dur="1000">
                                          <p:stCondLst>
                                            <p:cond delay="0"/>
                                          </p:stCondLst>
                                        </p:cTn>
                                        <p:tgtEl>
                                          <p:spTgt spid="11366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3667">
                                            <p:txEl>
                                              <p:pRg st="5" end="5"/>
                                            </p:txEl>
                                          </p:spTgt>
                                        </p:tgtEl>
                                        <p:attrNameLst>
                                          <p:attrName>style.visibility</p:attrName>
                                        </p:attrNameLst>
                                      </p:cBhvr>
                                      <p:to>
                                        <p:strVal val="visible"/>
                                      </p:to>
                                    </p:set>
                                    <p:animEffect transition="in" filter="fade">
                                      <p:cBhvr>
                                        <p:cTn id="29" dur="1000">
                                          <p:stCondLst>
                                            <p:cond delay="0"/>
                                          </p:stCondLst>
                                        </p:cTn>
                                        <p:tgtEl>
                                          <p:spTgt spid="11366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3667">
                                            <p:txEl>
                                              <p:pRg st="6" end="6"/>
                                            </p:txEl>
                                          </p:spTgt>
                                        </p:tgtEl>
                                        <p:attrNameLst>
                                          <p:attrName>style.visibility</p:attrName>
                                        </p:attrNameLst>
                                      </p:cBhvr>
                                      <p:to>
                                        <p:strVal val="visible"/>
                                      </p:to>
                                    </p:set>
                                    <p:animEffect transition="in" filter="fade">
                                      <p:cBhvr>
                                        <p:cTn id="34" dur="1000">
                                          <p:stCondLst>
                                            <p:cond delay="0"/>
                                          </p:stCondLst>
                                        </p:cTn>
                                        <p:tgtEl>
                                          <p:spTgt spid="11366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3667">
                                            <p:txEl>
                                              <p:pRg st="7" end="7"/>
                                            </p:txEl>
                                          </p:spTgt>
                                        </p:tgtEl>
                                        <p:attrNameLst>
                                          <p:attrName>style.visibility</p:attrName>
                                        </p:attrNameLst>
                                      </p:cBhvr>
                                      <p:to>
                                        <p:strVal val="visible"/>
                                      </p:to>
                                    </p:set>
                                    <p:animEffect transition="in" filter="fade">
                                      <p:cBhvr>
                                        <p:cTn id="39" dur="1000">
                                          <p:stCondLst>
                                            <p:cond delay="0"/>
                                          </p:stCondLst>
                                        </p:cTn>
                                        <p:tgtEl>
                                          <p:spTgt spid="113667">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3667">
                                            <p:txEl>
                                              <p:pRg st="9" end="9"/>
                                            </p:txEl>
                                          </p:spTgt>
                                        </p:tgtEl>
                                        <p:attrNameLst>
                                          <p:attrName>style.visibility</p:attrName>
                                        </p:attrNameLst>
                                      </p:cBhvr>
                                      <p:to>
                                        <p:strVal val="visible"/>
                                      </p:to>
                                    </p:set>
                                    <p:animEffect transition="in" filter="fade">
                                      <p:cBhvr>
                                        <p:cTn id="44" dur="1000">
                                          <p:stCondLst>
                                            <p:cond delay="0"/>
                                          </p:stCondLst>
                                        </p:cTn>
                                        <p:tgtEl>
                                          <p:spTgt spid="113667">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3667">
                                            <p:txEl>
                                              <p:pRg st="11" end="11"/>
                                            </p:txEl>
                                          </p:spTgt>
                                        </p:tgtEl>
                                        <p:attrNameLst>
                                          <p:attrName>style.visibility</p:attrName>
                                        </p:attrNameLst>
                                      </p:cBhvr>
                                      <p:to>
                                        <p:strVal val="visible"/>
                                      </p:to>
                                    </p:set>
                                    <p:animEffect transition="in" filter="fade">
                                      <p:cBhvr>
                                        <p:cTn id="49" dur="1000">
                                          <p:stCondLst>
                                            <p:cond delay="0"/>
                                          </p:stCondLst>
                                        </p:cTn>
                                        <p:tgtEl>
                                          <p:spTgt spid="1136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p:bldP spid="1136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OBJECTIVES</a:t>
            </a:r>
            <a:endParaRPr lang="en-IN" dirty="0"/>
          </a:p>
        </p:txBody>
      </p:sp>
      <p:sp>
        <p:nvSpPr>
          <p:cNvPr id="3" name="Content Placeholder 2"/>
          <p:cNvSpPr>
            <a:spLocks noGrp="1"/>
          </p:cNvSpPr>
          <p:nvPr>
            <p:ph idx="1"/>
          </p:nvPr>
        </p:nvSpPr>
        <p:spPr/>
        <p:txBody>
          <a:bodyPr/>
          <a:lstStyle/>
          <a:p>
            <a:r>
              <a:rPr lang="en-IN" dirty="0" smtClean="0"/>
              <a:t>To know the various morphologic, anatomic and </a:t>
            </a:r>
            <a:r>
              <a:rPr lang="en-IN" dirty="0" err="1" smtClean="0"/>
              <a:t>histologic</a:t>
            </a:r>
            <a:r>
              <a:rPr lang="en-IN" dirty="0" smtClean="0"/>
              <a:t> and their application in clinical aspects relating to physiologic and pathologies alterations of bone</a:t>
            </a:r>
            <a:endParaRPr lang="en-I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F:\data\BookFigures\06\Figure_06-02.jpg"/>
          <p:cNvPicPr>
            <a:picLocks noGrp="1" noChangeAspect="1" noChangeArrowheads="1"/>
          </p:cNvPicPr>
          <p:nvPr>
            <p:ph idx="1"/>
          </p:nvPr>
        </p:nvPicPr>
        <p:blipFill>
          <a:blip r:embed="rId2"/>
          <a:srcRect/>
          <a:stretch>
            <a:fillRect/>
          </a:stretch>
        </p:blipFill>
        <p:spPr>
          <a:xfrm>
            <a:off x="0" y="1371600"/>
            <a:ext cx="4114800" cy="5486400"/>
          </a:xfrm>
        </p:spPr>
      </p:pic>
      <p:sp>
        <p:nvSpPr>
          <p:cNvPr id="5" name="Slide Number Placeholder 4"/>
          <p:cNvSpPr>
            <a:spLocks noGrp="1"/>
          </p:cNvSpPr>
          <p:nvPr>
            <p:ph type="sldNum" sz="quarter" idx="15"/>
          </p:nvPr>
        </p:nvSpPr>
        <p:spPr>
          <a:xfrm>
            <a:off x="8129588" y="5734050"/>
            <a:ext cx="609600" cy="520700"/>
          </a:xfrm>
        </p:spPr>
        <p:txBody>
          <a:bodyPr/>
          <a:lstStyle/>
          <a:p>
            <a:pPr>
              <a:defRPr/>
            </a:pPr>
            <a:fld id="{6D0BC8C7-6F93-4ED5-9BA5-03E67D5359EE}" type="slidenum">
              <a:rPr lang="en-US"/>
              <a:pPr>
                <a:defRPr/>
              </a:pPr>
              <a:t>30</a:t>
            </a:fld>
            <a:endParaRPr lang="en-US"/>
          </a:p>
        </p:txBody>
      </p:sp>
      <p:sp>
        <p:nvSpPr>
          <p:cNvPr id="2" name="Title 1"/>
          <p:cNvSpPr>
            <a:spLocks noGrp="1"/>
          </p:cNvSpPr>
          <p:nvPr>
            <p:ph type="title"/>
          </p:nvPr>
        </p:nvSpPr>
        <p:spPr>
          <a:xfrm>
            <a:off x="285720" y="142860"/>
            <a:ext cx="8734455" cy="1143000"/>
          </a:xfrm>
        </p:spPr>
        <p:txBody>
          <a:bodyPr>
            <a:normAutofit fontScale="90000"/>
          </a:bodyPr>
          <a:lstStyle/>
          <a:p>
            <a:pPr eaLnBrk="1" hangingPunct="1">
              <a:defRPr/>
            </a:pPr>
            <a:r>
              <a:rPr lang="en-US" dirty="0" smtClean="0"/>
              <a:t>ALVEOLAR BONE PROPER – </a:t>
            </a:r>
            <a:br>
              <a:rPr lang="en-US" dirty="0" smtClean="0"/>
            </a:br>
            <a:r>
              <a:rPr lang="en-US" dirty="0" smtClean="0"/>
              <a:t>			</a:t>
            </a:r>
            <a:r>
              <a:rPr lang="en-US" sz="2400" dirty="0" smtClean="0">
                <a:solidFill>
                  <a:schemeClr val="bg1"/>
                </a:solidFill>
              </a:rPr>
              <a:t>(describe about compact/lamellar bone)</a:t>
            </a:r>
            <a:endParaRPr lang="en-US" dirty="0">
              <a:solidFill>
                <a:schemeClr val="bg1"/>
              </a:solidFill>
            </a:endParaRPr>
          </a:p>
        </p:txBody>
      </p:sp>
      <p:pic>
        <p:nvPicPr>
          <p:cNvPr id="19460" name="Picture 3" descr="F:\data\BookFigures\06\Figure_06-05.jpg"/>
          <p:cNvPicPr>
            <a:picLocks noChangeAspect="1" noChangeArrowheads="1"/>
          </p:cNvPicPr>
          <p:nvPr/>
        </p:nvPicPr>
        <p:blipFill>
          <a:blip r:embed="rId3"/>
          <a:srcRect/>
          <a:stretch>
            <a:fillRect/>
          </a:stretch>
        </p:blipFill>
        <p:spPr bwMode="auto">
          <a:xfrm>
            <a:off x="4191000" y="1295400"/>
            <a:ext cx="4953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831995"/>
            <a:ext cx="8358246" cy="4525963"/>
          </a:xfrm>
        </p:spPr>
        <p:txBody>
          <a:bodyPr>
            <a:normAutofit lnSpcReduction="10000"/>
          </a:bodyPr>
          <a:lstStyle/>
          <a:p>
            <a:r>
              <a:rPr lang="en-US" b="1" dirty="0" err="1" smtClean="0"/>
              <a:t>Interradicular</a:t>
            </a:r>
            <a:r>
              <a:rPr lang="en-US" b="1" dirty="0" smtClean="0"/>
              <a:t> septum </a:t>
            </a:r>
            <a:r>
              <a:rPr lang="en-US" dirty="0" smtClean="0"/>
              <a:t>– bone present between the roots in </a:t>
            </a:r>
            <a:r>
              <a:rPr lang="en-US" dirty="0" err="1" smtClean="0"/>
              <a:t>multirooted</a:t>
            </a:r>
            <a:r>
              <a:rPr lang="en-US" dirty="0" smtClean="0"/>
              <a:t> teeth</a:t>
            </a:r>
          </a:p>
          <a:p>
            <a:endParaRPr lang="en-US" dirty="0" smtClean="0"/>
          </a:p>
          <a:p>
            <a:r>
              <a:rPr lang="en-US" b="1" dirty="0" smtClean="0"/>
              <a:t>Cortical plates </a:t>
            </a:r>
            <a:r>
              <a:rPr lang="en-US" dirty="0" smtClean="0"/>
              <a:t>– present as </a:t>
            </a:r>
            <a:r>
              <a:rPr lang="en-US" dirty="0" err="1" smtClean="0"/>
              <a:t>buccal</a:t>
            </a:r>
            <a:r>
              <a:rPr lang="en-US" dirty="0" smtClean="0"/>
              <a:t> &amp; lingual plates of cortical bone surrounding the roots</a:t>
            </a:r>
          </a:p>
          <a:p>
            <a:endParaRPr lang="en-US" dirty="0" smtClean="0"/>
          </a:p>
          <a:p>
            <a:r>
              <a:rPr lang="en-US" b="1" dirty="0" err="1" smtClean="0"/>
              <a:t>Interdental</a:t>
            </a:r>
            <a:r>
              <a:rPr lang="en-US" b="1" dirty="0" smtClean="0"/>
              <a:t> septum </a:t>
            </a:r>
            <a:r>
              <a:rPr lang="en-US" dirty="0" smtClean="0"/>
              <a:t>- bone present between the adjacent teeth</a:t>
            </a:r>
          </a:p>
          <a:p>
            <a:endParaRPr lang="en-US" dirty="0" smtClean="0"/>
          </a:p>
          <a:p>
            <a:r>
              <a:rPr lang="en-US" b="1" dirty="0" smtClean="0"/>
              <a:t>Alveolar bone proper </a:t>
            </a:r>
            <a:r>
              <a:rPr lang="en-US" dirty="0" smtClean="0"/>
              <a:t>– bone which forms the base of socket</a:t>
            </a:r>
          </a:p>
          <a:p>
            <a:endParaRPr lang="en-US" dirty="0" smtClean="0"/>
          </a:p>
          <a:p>
            <a:endParaRPr lang="en-IN" dirty="0"/>
          </a:p>
        </p:txBody>
      </p:sp>
      <p:sp>
        <p:nvSpPr>
          <p:cNvPr id="2" name="Title 1"/>
          <p:cNvSpPr>
            <a:spLocks noGrp="1"/>
          </p:cNvSpPr>
          <p:nvPr>
            <p:ph type="title"/>
          </p:nvPr>
        </p:nvSpPr>
        <p:spPr/>
        <p:txBody>
          <a:bodyPr/>
          <a:lstStyle/>
          <a:p>
            <a:r>
              <a:rPr lang="en-US" b="1" dirty="0" smtClean="0">
                <a:solidFill>
                  <a:schemeClr val="bg1"/>
                </a:solidFill>
              </a:rPr>
              <a:t>Parts of Alveolar bone</a:t>
            </a:r>
            <a:endParaRPr lang="en-IN" b="1" dirty="0">
              <a:solidFill>
                <a:schemeClr val="bg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6"/>
          <p:cNvGraphicFramePr>
            <a:graphicFrameLocks noChangeAspect="1"/>
          </p:cNvGraphicFramePr>
          <p:nvPr>
            <p:ph/>
          </p:nvPr>
        </p:nvGraphicFramePr>
        <p:xfrm>
          <a:off x="474663" y="277813"/>
          <a:ext cx="8194675" cy="5853112"/>
        </p:xfrm>
        <a:graphic>
          <a:graphicData uri="http://schemas.openxmlformats.org/presentationml/2006/ole">
            <p:oleObj spid="_x0000_s86018" name="Image" r:id="rId3" imgW="26666667" imgH="19047619" progId="">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600200"/>
            <a:ext cx="7305695" cy="4525963"/>
          </a:xfrm>
        </p:spPr>
        <p:txBody>
          <a:bodyPr/>
          <a:lstStyle/>
          <a:p>
            <a:endParaRPr lang="en-US" dirty="0" smtClean="0"/>
          </a:p>
          <a:p>
            <a:r>
              <a:rPr lang="en-US" dirty="0" smtClean="0"/>
              <a:t>Seen in alveolar bone proper</a:t>
            </a:r>
          </a:p>
          <a:p>
            <a:endParaRPr lang="en-US" dirty="0" smtClean="0"/>
          </a:p>
          <a:p>
            <a:r>
              <a:rPr lang="en-US" dirty="0" smtClean="0"/>
              <a:t>Perforations in the inner wall of socket</a:t>
            </a:r>
          </a:p>
          <a:p>
            <a:endParaRPr lang="en-US" dirty="0" smtClean="0"/>
          </a:p>
          <a:p>
            <a:r>
              <a:rPr lang="en-US" dirty="0" smtClean="0"/>
              <a:t>These perforations / openings provides passage to carry various branches of blood vessels &amp; nerves into PDL</a:t>
            </a:r>
          </a:p>
          <a:p>
            <a:endParaRPr lang="en-IN" dirty="0"/>
          </a:p>
        </p:txBody>
      </p:sp>
      <p:sp>
        <p:nvSpPr>
          <p:cNvPr id="2" name="Title 1"/>
          <p:cNvSpPr>
            <a:spLocks noGrp="1"/>
          </p:cNvSpPr>
          <p:nvPr>
            <p:ph type="title"/>
          </p:nvPr>
        </p:nvSpPr>
        <p:spPr/>
        <p:txBody>
          <a:bodyPr/>
          <a:lstStyle/>
          <a:p>
            <a:r>
              <a:rPr lang="en-US" b="1" u="sng" dirty="0" err="1" smtClean="0">
                <a:solidFill>
                  <a:schemeClr val="bg1"/>
                </a:solidFill>
              </a:rPr>
              <a:t>Cribriform</a:t>
            </a:r>
            <a:r>
              <a:rPr lang="en-US" b="1" u="sng" dirty="0" smtClean="0">
                <a:solidFill>
                  <a:schemeClr val="bg1"/>
                </a:solidFill>
              </a:rPr>
              <a:t> plate</a:t>
            </a:r>
            <a:endParaRPr lang="en-IN" b="1" u="sng"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sp>
        <p:nvSpPr>
          <p:cNvPr id="2" name="Title 1"/>
          <p:cNvSpPr>
            <a:spLocks noGrp="1"/>
          </p:cNvSpPr>
          <p:nvPr>
            <p:ph type="title"/>
          </p:nvPr>
        </p:nvSpPr>
        <p:spPr/>
        <p:txBody>
          <a:bodyPr/>
          <a:lstStyle/>
          <a:p>
            <a:endParaRPr lang="en-IN"/>
          </a:p>
        </p:txBody>
      </p:sp>
      <p:pic>
        <p:nvPicPr>
          <p:cNvPr id="4" name="Picture 5" descr="Picture 109"/>
          <p:cNvPicPr>
            <a:picLocks noChangeAspect="1" noChangeArrowheads="1"/>
          </p:cNvPicPr>
          <p:nvPr/>
        </p:nvPicPr>
        <p:blipFill>
          <a:blip r:embed="rId2"/>
          <a:srcRect t="5403" r="27344" b="18044"/>
          <a:stretch>
            <a:fillRect/>
          </a:stretch>
        </p:blipFill>
        <p:spPr bwMode="auto">
          <a:xfrm>
            <a:off x="0" y="0"/>
            <a:ext cx="9144000" cy="6858000"/>
          </a:xfrm>
          <a:prstGeom prst="rect">
            <a:avLst/>
          </a:prstGeom>
          <a:noFill/>
          <a:ln w="9525">
            <a:noFill/>
            <a:miter lim="800000"/>
            <a:headEnd/>
            <a:tailEnd/>
          </a:ln>
          <a:effectLst/>
        </p:spPr>
      </p:pic>
      <p:sp>
        <p:nvSpPr>
          <p:cNvPr id="5" name="Oval 4"/>
          <p:cNvSpPr/>
          <p:nvPr/>
        </p:nvSpPr>
        <p:spPr>
          <a:xfrm>
            <a:off x="1214414" y="642918"/>
            <a:ext cx="1785950" cy="1571636"/>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3000364" y="571480"/>
            <a:ext cx="1762021" cy="369332"/>
          </a:xfrm>
          <a:prstGeom prst="rect">
            <a:avLst/>
          </a:prstGeom>
        </p:spPr>
        <p:txBody>
          <a:bodyPr wrap="none">
            <a:spAutoFit/>
          </a:bodyPr>
          <a:lstStyle/>
          <a:p>
            <a:r>
              <a:rPr lang="en-US" dirty="0" err="1" smtClean="0">
                <a:solidFill>
                  <a:schemeClr val="bg1"/>
                </a:solidFill>
              </a:rPr>
              <a:t>Cribriform</a:t>
            </a:r>
            <a:r>
              <a:rPr lang="en-US" dirty="0" smtClean="0">
                <a:solidFill>
                  <a:schemeClr val="bg1"/>
                </a:solidFill>
              </a:rPr>
              <a:t> plate</a:t>
            </a:r>
            <a:endParaRPr lang="en-IN" dirty="0">
              <a:solidFill>
                <a:schemeClr val="bg1"/>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57" y="1600200"/>
            <a:ext cx="7000923" cy="4525963"/>
          </a:xfrm>
        </p:spPr>
        <p:txBody>
          <a:bodyPr>
            <a:normAutofit fontScale="92500" lnSpcReduction="10000"/>
          </a:bodyPr>
          <a:lstStyle/>
          <a:p>
            <a:endParaRPr lang="en-US" dirty="0" smtClean="0"/>
          </a:p>
          <a:p>
            <a:r>
              <a:rPr lang="en-US" dirty="0" smtClean="0"/>
              <a:t>Bone in which </a:t>
            </a:r>
            <a:r>
              <a:rPr lang="en-US" b="1" dirty="0" smtClean="0"/>
              <a:t>principal </a:t>
            </a:r>
            <a:r>
              <a:rPr lang="en-US" b="1" dirty="0" err="1" smtClean="0"/>
              <a:t>fibres</a:t>
            </a:r>
            <a:r>
              <a:rPr lang="en-US" b="1" dirty="0" smtClean="0"/>
              <a:t> of PDL are anchored</a:t>
            </a:r>
          </a:p>
          <a:p>
            <a:endParaRPr lang="en-US" dirty="0" smtClean="0"/>
          </a:p>
          <a:p>
            <a:r>
              <a:rPr lang="en-US" dirty="0" smtClean="0"/>
              <a:t>Why called as “Bundle” ?? = </a:t>
            </a:r>
          </a:p>
          <a:p>
            <a:pPr>
              <a:buNone/>
            </a:pPr>
            <a:r>
              <a:rPr lang="en-US" dirty="0" smtClean="0"/>
              <a:t>	huge bundle of PDL </a:t>
            </a:r>
            <a:r>
              <a:rPr lang="en-US" dirty="0" err="1" smtClean="0"/>
              <a:t>fibres</a:t>
            </a:r>
            <a:r>
              <a:rPr lang="en-US" dirty="0" smtClean="0"/>
              <a:t> insert into bone, termed as  as </a:t>
            </a:r>
            <a:r>
              <a:rPr lang="en-US" dirty="0" err="1" smtClean="0"/>
              <a:t>Sharpey’s</a:t>
            </a:r>
            <a:r>
              <a:rPr lang="en-US" dirty="0" smtClean="0"/>
              <a:t> </a:t>
            </a:r>
            <a:r>
              <a:rPr lang="en-US" dirty="0" err="1" smtClean="0"/>
              <a:t>fibres</a:t>
            </a:r>
            <a:endParaRPr lang="en-US" dirty="0" smtClean="0"/>
          </a:p>
          <a:p>
            <a:endParaRPr lang="en-US" dirty="0" smtClean="0"/>
          </a:p>
          <a:p>
            <a:r>
              <a:rPr lang="en-US" dirty="0" smtClean="0"/>
              <a:t>Contain less fibrils</a:t>
            </a:r>
          </a:p>
          <a:p>
            <a:r>
              <a:rPr lang="en-US" dirty="0" smtClean="0"/>
              <a:t>Consists of compact / lamellar bone</a:t>
            </a:r>
          </a:p>
          <a:p>
            <a:r>
              <a:rPr lang="en-US" dirty="0" smtClean="0"/>
              <a:t>Appears dark in H&amp;E </a:t>
            </a:r>
          </a:p>
          <a:p>
            <a:endParaRPr lang="en-US" dirty="0" smtClean="0"/>
          </a:p>
        </p:txBody>
      </p:sp>
      <p:sp>
        <p:nvSpPr>
          <p:cNvPr id="2" name="Title 1"/>
          <p:cNvSpPr>
            <a:spLocks noGrp="1"/>
          </p:cNvSpPr>
          <p:nvPr>
            <p:ph type="title"/>
          </p:nvPr>
        </p:nvSpPr>
        <p:spPr/>
        <p:txBody>
          <a:bodyPr/>
          <a:lstStyle/>
          <a:p>
            <a:r>
              <a:rPr lang="en-US" b="1" u="sng" dirty="0" smtClean="0">
                <a:solidFill>
                  <a:schemeClr val="bg1"/>
                </a:solidFill>
              </a:rPr>
              <a:t>Bundle bone</a:t>
            </a:r>
            <a:endParaRPr lang="en-IN" b="1" u="sng"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4546" y="1785926"/>
            <a:ext cx="7143800" cy="4525963"/>
          </a:xfrm>
        </p:spPr>
        <p:txBody>
          <a:bodyPr/>
          <a:lstStyle/>
          <a:p>
            <a:r>
              <a:rPr lang="en-US" dirty="0" smtClean="0"/>
              <a:t>Houses roots of teeth</a:t>
            </a:r>
          </a:p>
          <a:p>
            <a:r>
              <a:rPr lang="en-US" dirty="0" smtClean="0"/>
              <a:t>Anchors roots of teeth to bone via PDL</a:t>
            </a:r>
          </a:p>
          <a:p>
            <a:r>
              <a:rPr lang="en-US" dirty="0" smtClean="0"/>
              <a:t>Movement of teeth (to achieve balanced occlusion)</a:t>
            </a:r>
          </a:p>
          <a:p>
            <a:r>
              <a:rPr lang="en-US" dirty="0" smtClean="0"/>
              <a:t>Shock absorber</a:t>
            </a:r>
          </a:p>
          <a:p>
            <a:r>
              <a:rPr lang="en-US" dirty="0" smtClean="0"/>
              <a:t>Distribution of </a:t>
            </a:r>
            <a:r>
              <a:rPr lang="en-US" dirty="0" err="1" smtClean="0"/>
              <a:t>occlusal</a:t>
            </a:r>
            <a:r>
              <a:rPr lang="en-US" dirty="0" smtClean="0"/>
              <a:t> forces on teeth</a:t>
            </a:r>
          </a:p>
          <a:p>
            <a:r>
              <a:rPr lang="en-US" dirty="0" smtClean="0"/>
              <a:t>Nutrition to PDL</a:t>
            </a:r>
          </a:p>
          <a:p>
            <a:r>
              <a:rPr lang="en-US" dirty="0" smtClean="0"/>
              <a:t>Organizes eruption</a:t>
            </a:r>
            <a:endParaRPr lang="en-IN" dirty="0"/>
          </a:p>
        </p:txBody>
      </p:sp>
      <p:sp>
        <p:nvSpPr>
          <p:cNvPr id="2" name="Title 1"/>
          <p:cNvSpPr>
            <a:spLocks noGrp="1"/>
          </p:cNvSpPr>
          <p:nvPr>
            <p:ph type="title"/>
          </p:nvPr>
        </p:nvSpPr>
        <p:spPr/>
        <p:txBody>
          <a:bodyPr/>
          <a:lstStyle/>
          <a:p>
            <a:r>
              <a:rPr lang="en-US" b="1" u="sng" dirty="0" smtClean="0">
                <a:solidFill>
                  <a:schemeClr val="bg1"/>
                </a:solidFill>
              </a:rPr>
              <a:t>Functions of alveolar bone</a:t>
            </a:r>
            <a:endParaRPr lang="en-IN" b="1" u="sng"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The alveolar bone is </a:t>
            </a:r>
            <a:r>
              <a:rPr lang="en-US" b="1" dirty="0" smtClean="0"/>
              <a:t>that part of the </a:t>
            </a:r>
            <a:r>
              <a:rPr lang="en-US" b="1" dirty="0" err="1" smtClean="0"/>
              <a:t>mandibular</a:t>
            </a:r>
            <a:r>
              <a:rPr lang="en-US" b="1" dirty="0" smtClean="0"/>
              <a:t> and maxillary bone which surrounds the teeth and forms the tooth sockets</a:t>
            </a:r>
            <a:r>
              <a:rPr lang="en-US" dirty="0" smtClean="0"/>
              <a:t>. The formation of alveolar bone proper is initiated with the eruption of the developing tooth.  The bone of the tooth socket is a dense cortical plate into which the principal fibers of the periodontal ligament are inserted, referred to as </a:t>
            </a:r>
            <a:r>
              <a:rPr lang="en-US" dirty="0" err="1" smtClean="0"/>
              <a:t>Sharpey's</a:t>
            </a:r>
            <a:r>
              <a:rPr lang="en-US" dirty="0" smtClean="0"/>
              <a:t> fibers. </a:t>
            </a:r>
            <a:endParaRPr lang="en-US" smtClean="0"/>
          </a:p>
          <a:p>
            <a:r>
              <a:rPr lang="en-US" smtClean="0"/>
              <a:t>The </a:t>
            </a:r>
            <a:r>
              <a:rPr lang="en-US" dirty="0" smtClean="0"/>
              <a:t>bone lining the socket is closely contoured with the tooth, and its coronal margin becomes the alveolar crest. The composition of alveolar bone proper is similar to that of other bone. There is some evidence, however, that the alveolar crest is more mineralized than the bone adjacent to the apex of the tooth.</a:t>
            </a:r>
            <a:endParaRPr lang="en-US" dirty="0"/>
          </a:p>
        </p:txBody>
      </p:sp>
      <p:sp>
        <p:nvSpPr>
          <p:cNvPr id="3" name="Title 2"/>
          <p:cNvSpPr>
            <a:spLocks noGrp="1"/>
          </p:cNvSpPr>
          <p:nvPr>
            <p:ph type="title"/>
          </p:nvPr>
        </p:nvSpPr>
        <p:spPr/>
        <p:txBody>
          <a:bodyPr/>
          <a:lstStyle/>
          <a:p>
            <a:pPr algn="ctr"/>
            <a:r>
              <a:rPr smtClean="0">
                <a:solidFill>
                  <a:schemeClr val="bg1"/>
                </a:solidFill>
              </a:rPr>
              <a:t>Summary</a:t>
            </a:r>
            <a:endParaRPr lang="en-US"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Alveolar bone is the part of maxilla and mandible that forms and supports the tooth sockets. </a:t>
            </a:r>
          </a:p>
          <a:p>
            <a:r>
              <a:rPr lang="en-US" dirty="0" smtClean="0"/>
              <a:t>It houses the roots of the teeth </a:t>
            </a:r>
          </a:p>
          <a:p>
            <a:r>
              <a:rPr lang="en-US" dirty="0" smtClean="0"/>
              <a:t>It disappears with loss of tooth </a:t>
            </a:r>
            <a:endParaRPr lang="en-US" dirty="0"/>
          </a:p>
        </p:txBody>
      </p:sp>
      <p:sp>
        <p:nvSpPr>
          <p:cNvPr id="3" name="Title 2"/>
          <p:cNvSpPr>
            <a:spLocks noGrp="1"/>
          </p:cNvSpPr>
          <p:nvPr>
            <p:ph type="title"/>
          </p:nvPr>
        </p:nvSpPr>
        <p:spPr/>
        <p:txBody>
          <a:bodyPr anchor="ctr"/>
          <a:lstStyle/>
          <a:p>
            <a:pPr algn="ctr"/>
            <a:r>
              <a:rPr smtClean="0"/>
              <a:t>Take home message</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References</a:t>
            </a:r>
            <a:endParaRPr lang="en-US" dirty="0">
              <a:solidFill>
                <a:schemeClr val="bg1"/>
              </a:solidFill>
            </a:endParaRPr>
          </a:p>
        </p:txBody>
      </p:sp>
      <p:sp>
        <p:nvSpPr>
          <p:cNvPr id="3" name="Content Placeholder 2"/>
          <p:cNvSpPr>
            <a:spLocks noGrp="1"/>
          </p:cNvSpPr>
          <p:nvPr>
            <p:ph idx="1"/>
          </p:nvPr>
        </p:nvSpPr>
        <p:spPr/>
        <p:txBody>
          <a:bodyPr>
            <a:normAutofit fontScale="92500" lnSpcReduction="10000"/>
          </a:bodyPr>
          <a:lstStyle/>
          <a:p>
            <a:r>
              <a:rPr lang="en-US" dirty="0" smtClean="0"/>
              <a:t>SN </a:t>
            </a:r>
            <a:r>
              <a:rPr lang="en-US" dirty="0" err="1" smtClean="0"/>
              <a:t>Bhaskar</a:t>
            </a:r>
            <a:r>
              <a:rPr lang="en-US" dirty="0" smtClean="0"/>
              <a:t> . </a:t>
            </a:r>
            <a:r>
              <a:rPr lang="en-US" dirty="0" err="1" smtClean="0"/>
              <a:t>Orban’s</a:t>
            </a:r>
            <a:r>
              <a:rPr lang="en-US" dirty="0" smtClean="0"/>
              <a:t> ,Oral Histology and embryology. 11</a:t>
            </a:r>
            <a:r>
              <a:rPr lang="en-US" baseline="30000" dirty="0" smtClean="0"/>
              <a:t>th</a:t>
            </a:r>
            <a:r>
              <a:rPr lang="en-US" dirty="0" smtClean="0"/>
              <a:t> edition, Mosby 1998</a:t>
            </a:r>
          </a:p>
          <a:p>
            <a:endParaRPr lang="en-US" dirty="0" smtClean="0"/>
          </a:p>
          <a:p>
            <a:r>
              <a:rPr lang="en-US" dirty="0" smtClean="0"/>
              <a:t>Neville BW ,</a:t>
            </a:r>
            <a:r>
              <a:rPr lang="en-US" dirty="0" err="1" smtClean="0"/>
              <a:t>Damm</a:t>
            </a:r>
            <a:r>
              <a:rPr lang="en-US" dirty="0" smtClean="0"/>
              <a:t> DD ,Allen CM ,</a:t>
            </a:r>
            <a:r>
              <a:rPr lang="en-US" dirty="0" err="1" smtClean="0"/>
              <a:t>Bouquot</a:t>
            </a:r>
            <a:r>
              <a:rPr lang="en-US" dirty="0" smtClean="0"/>
              <a:t> JE . Oral and maxillofacial pathology , 2</a:t>
            </a:r>
            <a:r>
              <a:rPr lang="en-US" baseline="30000" dirty="0" smtClean="0"/>
              <a:t>nd</a:t>
            </a:r>
            <a:r>
              <a:rPr lang="en-US" dirty="0" smtClean="0"/>
              <a:t> Edition .Philadelphia W.B. Saunders ;2002</a:t>
            </a:r>
          </a:p>
          <a:p>
            <a:endParaRPr lang="en-US" dirty="0" smtClean="0"/>
          </a:p>
          <a:p>
            <a:r>
              <a:rPr lang="en-US" dirty="0" smtClean="0"/>
              <a:t>Richard </a:t>
            </a:r>
            <a:r>
              <a:rPr lang="en-US" dirty="0" err="1" smtClean="0"/>
              <a:t>Tencate</a:t>
            </a:r>
            <a:r>
              <a:rPr lang="en-US" dirty="0" smtClean="0"/>
              <a:t> , Oral Histology development ,structure and function . 5</a:t>
            </a:r>
            <a:r>
              <a:rPr lang="en-US" baseline="30000" dirty="0" smtClean="0"/>
              <a:t>th</a:t>
            </a:r>
            <a:r>
              <a:rPr lang="en-US" dirty="0" smtClean="0"/>
              <a:t> Edition ,1998</a:t>
            </a:r>
          </a:p>
          <a:p>
            <a:endParaRPr lang="en-US" dirty="0" smtClean="0"/>
          </a:p>
          <a:p>
            <a:r>
              <a:rPr lang="en-US" dirty="0" smtClean="0"/>
              <a:t>Carranza F.A., Michael G. Newman . Clinical </a:t>
            </a:r>
            <a:r>
              <a:rPr lang="en-US" dirty="0" err="1" smtClean="0"/>
              <a:t>periodontology</a:t>
            </a:r>
            <a:r>
              <a:rPr lang="en-US" dirty="0" smtClean="0"/>
              <a:t> 8,9,10</a:t>
            </a:r>
            <a:r>
              <a:rPr lang="en-US" baseline="30000" dirty="0" smtClean="0"/>
              <a:t>th</a:t>
            </a:r>
            <a:r>
              <a:rPr lang="en-US" dirty="0" smtClean="0"/>
              <a:t> edition</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Introduction to bone</a:t>
            </a:r>
          </a:p>
          <a:p>
            <a:r>
              <a:rPr lang="en-US" sz="2800" b="1" dirty="0" smtClean="0"/>
              <a:t>Structure of a bone</a:t>
            </a:r>
          </a:p>
          <a:p>
            <a:r>
              <a:rPr lang="en-US" sz="2800" b="1" dirty="0" smtClean="0"/>
              <a:t>Classification  of  bones</a:t>
            </a:r>
          </a:p>
          <a:p>
            <a:r>
              <a:rPr lang="en-US" sz="2800" b="1" dirty="0" smtClean="0"/>
              <a:t>Composition  of  bones</a:t>
            </a:r>
          </a:p>
          <a:p>
            <a:r>
              <a:rPr lang="en-US" sz="2800" b="1" kern="0" dirty="0" smtClean="0">
                <a:latin typeface="+mj-lt"/>
              </a:rPr>
              <a:t>Bone </a:t>
            </a:r>
            <a:r>
              <a:rPr lang="en-US" sz="2800" b="1" kern="0" dirty="0" err="1" smtClean="0">
                <a:latin typeface="+mj-lt"/>
              </a:rPr>
              <a:t>remodelling</a:t>
            </a:r>
            <a:endParaRPr lang="en-US" sz="2800" b="1" kern="0" dirty="0" smtClean="0">
              <a:latin typeface="+mj-lt"/>
            </a:endParaRPr>
          </a:p>
          <a:p>
            <a:r>
              <a:rPr lang="en-US" b="1" dirty="0" smtClean="0"/>
              <a:t>Functions of bone</a:t>
            </a:r>
          </a:p>
          <a:p>
            <a:r>
              <a:rPr lang="en-US" b="1" dirty="0" smtClean="0"/>
              <a:t>Age changes in bone</a:t>
            </a:r>
            <a:endParaRPr lang="en-IN" dirty="0"/>
          </a:p>
        </p:txBody>
      </p:sp>
      <p:sp>
        <p:nvSpPr>
          <p:cNvPr id="3" name="Title 2"/>
          <p:cNvSpPr>
            <a:spLocks noGrp="1"/>
          </p:cNvSpPr>
          <p:nvPr>
            <p:ph type="title"/>
          </p:nvPr>
        </p:nvSpPr>
        <p:spPr/>
        <p:txBody>
          <a:bodyPr/>
          <a:lstStyle/>
          <a:p>
            <a:pPr algn="ctr"/>
            <a:r>
              <a:rPr lang="en-IN" dirty="0" smtClean="0"/>
              <a:t>CONTENTS</a:t>
            </a:r>
            <a:endParaRPr lang="en-I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IN"/>
          </a:p>
        </p:txBody>
      </p:sp>
      <p:sp>
        <p:nvSpPr>
          <p:cNvPr id="2" name="Title 1"/>
          <p:cNvSpPr>
            <a:spLocks noGrp="1"/>
          </p:cNvSpPr>
          <p:nvPr>
            <p:ph type="title"/>
          </p:nvPr>
        </p:nvSpPr>
        <p:spPr/>
        <p:txBody>
          <a:bodyPr/>
          <a:lstStyle/>
          <a:p>
            <a:endParaRPr lang="en-IN"/>
          </a:p>
        </p:txBody>
      </p:sp>
      <p:sp>
        <p:nvSpPr>
          <p:cNvPr id="4" name="Title 1"/>
          <p:cNvSpPr txBox="1">
            <a:spLocks/>
          </p:cNvSpPr>
          <p:nvPr/>
        </p:nvSpPr>
        <p:spPr>
          <a:xfrm>
            <a:off x="457200" y="274638"/>
            <a:ext cx="8229600" cy="1143000"/>
          </a:xfrm>
          <a:prstGeom prst="rect">
            <a:avLst/>
          </a:prstGeom>
          <a:solidFill>
            <a:schemeClr val="accent2"/>
          </a:solidFill>
          <a:ln w="6350" cap="rnd">
            <a:noFill/>
          </a:ln>
        </p:spPr>
        <p:txBody>
          <a:bodyPr vert="horz" rtlCol="0" anchor="b" anchorCtr="0">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100" normalizeH="0" baseline="0" noProof="0" dirty="0" smtClean="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rPr>
              <a:t>FAQs</a:t>
            </a:r>
            <a:endParaRPr kumimoji="0" lang="en-IN" sz="4200" b="0" i="0" u="none" strike="noStrike" kern="1200" cap="none" spc="-100" normalizeH="0" baseline="0" noProof="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uLnTx/>
              <a:uFillTx/>
              <a:latin typeface="+mj-lt"/>
              <a:ea typeface="+mj-ea"/>
              <a:cs typeface="+mj-cs"/>
            </a:endParaRPr>
          </a:p>
        </p:txBody>
      </p:sp>
      <p:sp>
        <p:nvSpPr>
          <p:cNvPr id="5" name="Content Placeholder 2"/>
          <p:cNvSpPr txBox="1">
            <a:spLocks/>
          </p:cNvSpPr>
          <p:nvPr/>
        </p:nvSpPr>
        <p:spPr>
          <a:xfrm>
            <a:off x="457200" y="1600200"/>
            <a:ext cx="8229600" cy="4525963"/>
          </a:xfrm>
          <a:prstGeom prst="rect">
            <a:avLst/>
          </a:prstGeom>
        </p:spPr>
        <p:txBody>
          <a:bodyPr vert="horz">
            <a:normAutofit/>
          </a:bodyPr>
          <a:lstStyle/>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Define &amp; classify bone. Write about alveolar bone in detail including structure &amp; histology.</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endParaRPr kumimoji="0" lang="en-US" sz="2800" b="0" i="0" u="none" strike="noStrike" kern="1200" cap="none" spc="0" normalizeH="0" baseline="0" noProof="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Difference between compact &amp; spongy bone</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Bone cells (osteoblast/osteocyte/osteoclast)</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Bundle bone &amp; lamina dura</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Remodelling of bone</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Cribriform plate &amp; nutrient canals of Zuckerkandl and Hirschfeld</a:t>
            </a: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endParaRPr kumimoji="0" lang="en-US" sz="2800" b="0" i="0" u="none" strike="noStrike" kern="1200" cap="none" spc="0" normalizeH="0" baseline="0" noProof="0" smtClean="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ts val="600"/>
              </a:spcBef>
              <a:spcAft>
                <a:spcPts val="0"/>
              </a:spcAft>
              <a:buClr>
                <a:schemeClr val="accent2"/>
              </a:buClr>
              <a:buSzPct val="85000"/>
              <a:buFont typeface="+mj-lt"/>
              <a:buAutoNum type="arabicPeriod"/>
              <a:tabLst/>
              <a:defRPr/>
            </a:pPr>
            <a:endParaRPr kumimoji="0" lang="en-IN"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28596" y="2332037"/>
            <a:ext cx="8229600" cy="4525963"/>
          </a:xfrm>
        </p:spPr>
        <p:txBody>
          <a:bodyPr>
            <a:normAutofit/>
          </a:bodyPr>
          <a:lstStyle/>
          <a:p>
            <a:pPr algn="ctr">
              <a:buNone/>
            </a:pPr>
            <a:r>
              <a:rPr lang="en-US" sz="9600" dirty="0" smtClean="0"/>
              <a:t>THANKYOU</a:t>
            </a:r>
            <a:endParaRPr lang="en-US" sz="9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357298"/>
            <a:ext cx="6326187" cy="4525963"/>
          </a:xfrm>
        </p:spPr>
        <p:txBody>
          <a:bodyPr/>
          <a:lstStyle/>
          <a:p>
            <a:r>
              <a:rPr lang="en-US" dirty="0" smtClean="0"/>
              <a:t>Introduction</a:t>
            </a:r>
          </a:p>
          <a:p>
            <a:r>
              <a:rPr lang="en-US" dirty="0" smtClean="0"/>
              <a:t>Classification</a:t>
            </a:r>
          </a:p>
          <a:p>
            <a:r>
              <a:rPr lang="en-US" dirty="0" smtClean="0"/>
              <a:t>Composition</a:t>
            </a:r>
          </a:p>
          <a:p>
            <a:r>
              <a:rPr lang="en-US" dirty="0" smtClean="0"/>
              <a:t>Histology</a:t>
            </a:r>
          </a:p>
          <a:p>
            <a:r>
              <a:rPr lang="en-US" dirty="0" smtClean="0"/>
              <a:t>Cells of bone</a:t>
            </a:r>
          </a:p>
          <a:p>
            <a:r>
              <a:rPr lang="en-US" dirty="0" smtClean="0"/>
              <a:t>Formation of bone</a:t>
            </a:r>
          </a:p>
          <a:p>
            <a:r>
              <a:rPr lang="en-US" dirty="0" err="1" smtClean="0"/>
              <a:t>Remodelling</a:t>
            </a:r>
            <a:r>
              <a:rPr lang="en-US" dirty="0" smtClean="0"/>
              <a:t> of bone</a:t>
            </a:r>
          </a:p>
          <a:p>
            <a:r>
              <a:rPr lang="en-US" dirty="0" smtClean="0"/>
              <a:t>Alveolar bone</a:t>
            </a:r>
          </a:p>
          <a:p>
            <a:r>
              <a:rPr lang="en-US" dirty="0" smtClean="0"/>
              <a:t>Age changes</a:t>
            </a:r>
            <a:endParaRPr lang="en-IN" dirty="0"/>
          </a:p>
        </p:txBody>
      </p:sp>
      <p:sp>
        <p:nvSpPr>
          <p:cNvPr id="2" name="Title 1"/>
          <p:cNvSpPr>
            <a:spLocks noGrp="1"/>
          </p:cNvSpPr>
          <p:nvPr>
            <p:ph type="title"/>
          </p:nvPr>
        </p:nvSpPr>
        <p:spPr>
          <a:xfrm>
            <a:off x="4970510" y="214298"/>
            <a:ext cx="6316662" cy="1143000"/>
          </a:xfrm>
        </p:spPr>
        <p:txBody>
          <a:bodyPr>
            <a:normAutofit fontScale="90000"/>
          </a:bodyPr>
          <a:lstStyle/>
          <a:p>
            <a:r>
              <a:rPr lang="en-US" sz="8800" dirty="0" smtClean="0"/>
              <a:t>BONE</a:t>
            </a:r>
            <a:endParaRPr lang="en-IN" sz="8800" dirty="0"/>
          </a:p>
        </p:txBody>
      </p:sp>
      <p:pic>
        <p:nvPicPr>
          <p:cNvPr id="4" name="Picture 4"/>
          <p:cNvPicPr>
            <a:picLocks noChangeAspect="1" noChangeArrowheads="1"/>
          </p:cNvPicPr>
          <p:nvPr/>
        </p:nvPicPr>
        <p:blipFill>
          <a:blip r:embed="rId2"/>
          <a:srcRect/>
          <a:stretch>
            <a:fillRect/>
          </a:stretch>
        </p:blipFill>
        <p:spPr>
          <a:xfrm>
            <a:off x="-32" y="0"/>
            <a:ext cx="4500594" cy="68580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9" y="1428736"/>
            <a:ext cx="7429552" cy="4525963"/>
          </a:xfrm>
        </p:spPr>
        <p:txBody>
          <a:bodyPr>
            <a:normAutofit/>
          </a:bodyPr>
          <a:lstStyle/>
          <a:p>
            <a:pPr eaLnBrk="1" hangingPunct="1">
              <a:defRPr/>
            </a:pPr>
            <a:r>
              <a:rPr lang="en-US" dirty="0" smtClean="0"/>
              <a:t>Living  </a:t>
            </a:r>
            <a:r>
              <a:rPr lang="en-US" b="1" u="sng" dirty="0" smtClean="0"/>
              <a:t>connective</a:t>
            </a:r>
            <a:r>
              <a:rPr lang="en-US" dirty="0" smtClean="0"/>
              <a:t> tissue</a:t>
            </a:r>
          </a:p>
          <a:p>
            <a:pPr eaLnBrk="1" hangingPunct="1">
              <a:defRPr/>
            </a:pPr>
            <a:r>
              <a:rPr lang="en-US" dirty="0" smtClean="0"/>
              <a:t>Makes  up  the  body  skeleton</a:t>
            </a:r>
          </a:p>
          <a:p>
            <a:pPr eaLnBrk="1" hangingPunct="1">
              <a:defRPr/>
            </a:pPr>
            <a:r>
              <a:rPr lang="en-US" dirty="0" smtClean="0"/>
              <a:t>One  of the  hardest  structures  of  body</a:t>
            </a:r>
          </a:p>
          <a:p>
            <a:pPr eaLnBrk="1" hangingPunct="1">
              <a:defRPr/>
            </a:pPr>
            <a:r>
              <a:rPr lang="en-US" dirty="0" smtClean="0"/>
              <a:t>It  possess  toughness  and  elasticity</a:t>
            </a:r>
          </a:p>
          <a:p>
            <a:pPr eaLnBrk="1" hangingPunct="1">
              <a:defRPr/>
            </a:pPr>
            <a:r>
              <a:rPr lang="en-US" dirty="0" smtClean="0"/>
              <a:t>It  provides  </a:t>
            </a:r>
            <a:r>
              <a:rPr lang="en-US" u="sng" dirty="0" smtClean="0"/>
              <a:t>shape  and  support</a:t>
            </a:r>
            <a:r>
              <a:rPr lang="en-US" dirty="0" smtClean="0"/>
              <a:t>  for  the  body</a:t>
            </a:r>
          </a:p>
          <a:p>
            <a:pPr eaLnBrk="1" hangingPunct="1">
              <a:defRPr/>
            </a:pPr>
            <a:r>
              <a:rPr lang="en-US" dirty="0" smtClean="0"/>
              <a:t>It  provides  site  of  </a:t>
            </a:r>
            <a:r>
              <a:rPr lang="en-US" dirty="0" err="1" smtClean="0"/>
              <a:t>attachement</a:t>
            </a:r>
            <a:r>
              <a:rPr lang="en-US" dirty="0" smtClean="0"/>
              <a:t>  for  tendons  and  muscles, essential  for  locomotion</a:t>
            </a:r>
            <a:endParaRPr lang="en-US" dirty="0"/>
          </a:p>
        </p:txBody>
      </p:sp>
      <p:sp>
        <p:nvSpPr>
          <p:cNvPr id="4" name="Slide Number Placeholder 3"/>
          <p:cNvSpPr>
            <a:spLocks noGrp="1"/>
          </p:cNvSpPr>
          <p:nvPr>
            <p:ph type="sldNum" sz="quarter" idx="15"/>
          </p:nvPr>
        </p:nvSpPr>
        <p:spPr>
          <a:xfrm>
            <a:off x="8129588" y="5734050"/>
            <a:ext cx="609600" cy="520700"/>
          </a:xfrm>
        </p:spPr>
        <p:txBody>
          <a:bodyPr/>
          <a:lstStyle/>
          <a:p>
            <a:pPr>
              <a:defRPr/>
            </a:pPr>
            <a:fld id="{6A121115-F210-4563-ABF2-DD5327648A22}" type="slidenum">
              <a:rPr lang="en-US"/>
              <a:pPr>
                <a:defRPr/>
              </a:pPr>
              <a:t>6</a:t>
            </a:fld>
            <a:endParaRPr lang="en-US"/>
          </a:p>
        </p:txBody>
      </p:sp>
      <p:sp>
        <p:nvSpPr>
          <p:cNvPr id="2" name="Title 1"/>
          <p:cNvSpPr>
            <a:spLocks noGrp="1"/>
          </p:cNvSpPr>
          <p:nvPr>
            <p:ph type="title"/>
          </p:nvPr>
        </p:nvSpPr>
        <p:spPr>
          <a:xfrm>
            <a:off x="1571604" y="-24"/>
            <a:ext cx="6316662" cy="1143000"/>
          </a:xfrm>
        </p:spPr>
        <p:txBody>
          <a:bodyPr/>
          <a:lstStyle/>
          <a:p>
            <a:pPr>
              <a:defRPr/>
            </a:pPr>
            <a:r>
              <a:rPr lang="en-US" b="1" dirty="0" smtClean="0"/>
              <a:t>Introduction to BONE</a:t>
            </a:r>
            <a:endParaRPr lang="en-US" b="1" dirty="0"/>
          </a:p>
        </p:txBody>
      </p:sp>
      <p:sp>
        <p:nvSpPr>
          <p:cNvPr id="5" name="Rectangle 4"/>
          <p:cNvSpPr/>
          <p:nvPr/>
        </p:nvSpPr>
        <p:spPr>
          <a:xfrm>
            <a:off x="1857356" y="5072074"/>
            <a:ext cx="4551246" cy="646331"/>
          </a:xfrm>
          <a:prstGeom prst="rect">
            <a:avLst/>
          </a:prstGeom>
        </p:spPr>
        <p:txBody>
          <a:bodyPr wrap="none">
            <a:spAutoFit/>
          </a:bodyPr>
          <a:lstStyle/>
          <a:p>
            <a:pPr lvl="1"/>
            <a:r>
              <a:rPr lang="en-US" b="1" dirty="0" smtClean="0"/>
              <a:t>Hardness</a:t>
            </a:r>
            <a:r>
              <a:rPr lang="en-US" dirty="0" smtClean="0"/>
              <a:t> </a:t>
            </a:r>
          </a:p>
          <a:p>
            <a:pPr lvl="1"/>
            <a:r>
              <a:rPr lang="en-US" dirty="0" smtClean="0"/>
              <a:t>Enamel &gt; Dentin &gt; </a:t>
            </a:r>
            <a:r>
              <a:rPr lang="en-US" b="1" dirty="0" smtClean="0">
                <a:solidFill>
                  <a:schemeClr val="bg1"/>
                </a:solidFill>
              </a:rPr>
              <a:t>Bone</a:t>
            </a:r>
            <a:r>
              <a:rPr lang="en-US" dirty="0" smtClean="0"/>
              <a:t> &gt; </a:t>
            </a:r>
            <a:r>
              <a:rPr lang="en-US" dirty="0" err="1" smtClean="0"/>
              <a:t>Cementum</a:t>
            </a:r>
            <a:endParaRPr 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14282" y="-214338"/>
            <a:ext cx="5214974" cy="838200"/>
          </a:xfrm>
        </p:spPr>
        <p:txBody>
          <a:bodyPr>
            <a:noAutofit/>
          </a:bodyPr>
          <a:lstStyle/>
          <a:p>
            <a:r>
              <a:rPr lang="en-US" sz="3200" b="1" u="sng" dirty="0"/>
              <a:t>STRUCTURE OF A BONE</a:t>
            </a:r>
          </a:p>
        </p:txBody>
      </p:sp>
      <p:sp>
        <p:nvSpPr>
          <p:cNvPr id="25603" name="Rectangle 3"/>
          <p:cNvSpPr>
            <a:spLocks noGrp="1" noChangeArrowheads="1"/>
          </p:cNvSpPr>
          <p:nvPr>
            <p:ph type="body" sz="half" idx="1"/>
          </p:nvPr>
        </p:nvSpPr>
        <p:spPr>
          <a:xfrm>
            <a:off x="223846" y="500018"/>
            <a:ext cx="5491162" cy="5786454"/>
          </a:xfrm>
        </p:spPr>
        <p:txBody>
          <a:bodyPr/>
          <a:lstStyle/>
          <a:p>
            <a:pPr>
              <a:lnSpc>
                <a:spcPct val="80000"/>
              </a:lnSpc>
              <a:buFont typeface="Wingdings" pitchFamily="2" charset="2"/>
              <a:buChar char="Ø"/>
            </a:pPr>
            <a:endParaRPr lang="en-US" sz="2000" b="1" dirty="0" smtClean="0">
              <a:latin typeface="Times New Roman" charset="0"/>
            </a:endParaRPr>
          </a:p>
          <a:p>
            <a:pPr>
              <a:lnSpc>
                <a:spcPct val="80000"/>
              </a:lnSpc>
              <a:buFont typeface="Wingdings" pitchFamily="2" charset="2"/>
              <a:buChar char="Ø"/>
            </a:pPr>
            <a:r>
              <a:rPr lang="en-US" sz="2000" b="1" dirty="0" err="1" smtClean="0">
                <a:latin typeface="Times New Roman" charset="0"/>
              </a:rPr>
              <a:t>Diaphysis</a:t>
            </a:r>
            <a:r>
              <a:rPr lang="en-US" sz="2000" dirty="0" smtClean="0">
                <a:latin typeface="Times New Roman" charset="0"/>
              </a:rPr>
              <a:t> : centre </a:t>
            </a:r>
            <a:r>
              <a:rPr lang="en-US" sz="2000" dirty="0">
                <a:latin typeface="Times New Roman" charset="0"/>
              </a:rPr>
              <a:t>piece, the </a:t>
            </a:r>
            <a:r>
              <a:rPr lang="en-US" sz="2000" dirty="0" smtClean="0">
                <a:latin typeface="Times New Roman" charset="0"/>
              </a:rPr>
              <a:t>shaft</a:t>
            </a: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b="1" dirty="0" smtClean="0">
                <a:latin typeface="Times New Roman" charset="0"/>
              </a:rPr>
              <a:t>Epiphysis</a:t>
            </a:r>
            <a:r>
              <a:rPr lang="en-US" sz="2000" dirty="0" smtClean="0">
                <a:latin typeface="Times New Roman" charset="0"/>
              </a:rPr>
              <a:t> : a </a:t>
            </a:r>
            <a:r>
              <a:rPr lang="en-US" sz="2000" dirty="0">
                <a:latin typeface="Times New Roman" charset="0"/>
              </a:rPr>
              <a:t>thickened head </a:t>
            </a:r>
            <a:r>
              <a:rPr lang="en-US" sz="2000" dirty="0" smtClean="0">
                <a:latin typeface="Times New Roman" charset="0"/>
              </a:rPr>
              <a:t>at </a:t>
            </a:r>
            <a:r>
              <a:rPr lang="en-US" sz="2000" dirty="0">
                <a:latin typeface="Times New Roman" charset="0"/>
              </a:rPr>
              <a:t>each end. </a:t>
            </a:r>
            <a:endParaRPr lang="en-US" sz="2000" dirty="0" smtClean="0">
              <a:latin typeface="Times New Roman" charset="0"/>
            </a:endParaRP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b="1" dirty="0" err="1" smtClean="0">
                <a:latin typeface="Times New Roman" charset="0"/>
              </a:rPr>
              <a:t>Periosteum</a:t>
            </a:r>
            <a:r>
              <a:rPr lang="en-US" sz="2000" dirty="0" smtClean="0">
                <a:latin typeface="Times New Roman" charset="0"/>
              </a:rPr>
              <a:t> : Covering of bone </a:t>
            </a:r>
            <a:r>
              <a:rPr lang="en-US" sz="2000" dirty="0">
                <a:latin typeface="Times New Roman" charset="0"/>
              </a:rPr>
              <a:t>richly supplied with blood vessels. </a:t>
            </a:r>
            <a:endParaRPr lang="en-US" sz="2000" dirty="0" smtClean="0">
              <a:latin typeface="Times New Roman" charset="0"/>
            </a:endParaRP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b="1" dirty="0" smtClean="0">
                <a:latin typeface="Times New Roman" charset="0"/>
              </a:rPr>
              <a:t>Compact bone </a:t>
            </a:r>
            <a:r>
              <a:rPr lang="en-US" sz="2000" dirty="0" smtClean="0">
                <a:latin typeface="Times New Roman" charset="0"/>
              </a:rPr>
              <a:t>: Beneath </a:t>
            </a:r>
            <a:r>
              <a:rPr lang="en-US" sz="2000" dirty="0">
                <a:latin typeface="Times New Roman" charset="0"/>
              </a:rPr>
              <a:t>the </a:t>
            </a:r>
            <a:r>
              <a:rPr lang="en-US" sz="2000" dirty="0" err="1" smtClean="0">
                <a:latin typeface="Times New Roman" charset="0"/>
              </a:rPr>
              <a:t>periosteum</a:t>
            </a:r>
            <a:endParaRPr lang="en-US" sz="2000" dirty="0" smtClean="0">
              <a:latin typeface="Times New Roman" charset="0"/>
            </a:endParaRP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b="1" dirty="0" smtClean="0">
                <a:latin typeface="Times New Roman" charset="0"/>
              </a:rPr>
              <a:t>Marrow cavity </a:t>
            </a:r>
            <a:r>
              <a:rPr lang="en-US" sz="2000" dirty="0" smtClean="0">
                <a:latin typeface="Times New Roman" charset="0"/>
              </a:rPr>
              <a:t>: a hollow cavity lined </a:t>
            </a:r>
            <a:r>
              <a:rPr lang="en-US" sz="2000" dirty="0">
                <a:latin typeface="Times New Roman" charset="0"/>
              </a:rPr>
              <a:t>with </a:t>
            </a:r>
            <a:r>
              <a:rPr lang="en-US" sz="2000" dirty="0" err="1" smtClean="0">
                <a:latin typeface="Times New Roman" charset="0"/>
              </a:rPr>
              <a:t>endosteum</a:t>
            </a:r>
            <a:r>
              <a:rPr lang="en-US" sz="2000" dirty="0" smtClean="0">
                <a:latin typeface="Times New Roman" charset="0"/>
              </a:rPr>
              <a:t>.</a:t>
            </a: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dirty="0" smtClean="0">
                <a:latin typeface="Times New Roman" charset="0"/>
              </a:rPr>
              <a:t>The </a:t>
            </a:r>
            <a:r>
              <a:rPr lang="en-US" sz="2000" dirty="0">
                <a:latin typeface="Times New Roman" charset="0"/>
              </a:rPr>
              <a:t>marrow cavity contains a soft tissue richly supplied with fat cells and blood corpuscles, the yellow marrow</a:t>
            </a:r>
            <a:r>
              <a:rPr lang="en-US" sz="2000" dirty="0" smtClean="0">
                <a:latin typeface="Times New Roman" charset="0"/>
              </a:rPr>
              <a:t>.</a:t>
            </a:r>
          </a:p>
          <a:p>
            <a:pPr>
              <a:lnSpc>
                <a:spcPct val="80000"/>
              </a:lnSpc>
              <a:buFont typeface="Wingdings" pitchFamily="2" charset="2"/>
              <a:buChar char="Ø"/>
            </a:pPr>
            <a:endParaRPr lang="en-US" sz="2000" dirty="0" smtClean="0">
              <a:latin typeface="Times New Roman" charset="0"/>
            </a:endParaRPr>
          </a:p>
          <a:p>
            <a:pPr>
              <a:lnSpc>
                <a:spcPct val="80000"/>
              </a:lnSpc>
              <a:buFont typeface="Wingdings" pitchFamily="2" charset="2"/>
              <a:buChar char="Ø"/>
            </a:pPr>
            <a:r>
              <a:rPr lang="en-US" sz="2000" b="1" dirty="0" err="1" smtClean="0">
                <a:latin typeface="Times New Roman" charset="0"/>
              </a:rPr>
              <a:t>Endosteum</a:t>
            </a:r>
            <a:r>
              <a:rPr lang="en-US" sz="2000" b="1" dirty="0" smtClean="0">
                <a:latin typeface="Times New Roman" charset="0"/>
              </a:rPr>
              <a:t> </a:t>
            </a:r>
            <a:r>
              <a:rPr lang="en-US" sz="2000" dirty="0" smtClean="0">
                <a:latin typeface="Times New Roman" charset="0"/>
              </a:rPr>
              <a:t>: Covering of bone marrow cavity</a:t>
            </a:r>
            <a:endParaRPr lang="en-US" sz="2000" dirty="0">
              <a:latin typeface="Times New Roman" charset="0"/>
            </a:endParaRPr>
          </a:p>
        </p:txBody>
      </p:sp>
      <p:pic>
        <p:nvPicPr>
          <p:cNvPr id="25605" name="Picture 5"/>
          <p:cNvPicPr>
            <a:picLocks noGrp="1" noChangeAspect="1" noChangeArrowheads="1"/>
          </p:cNvPicPr>
          <p:nvPr>
            <p:ph type="clipArt" sz="half" idx="2"/>
          </p:nvPr>
        </p:nvPicPr>
        <p:blipFill>
          <a:blip r:embed="rId2"/>
          <a:srcRect/>
          <a:stretch>
            <a:fillRect/>
          </a:stretch>
        </p:blipFill>
        <p:spPr>
          <a:xfrm>
            <a:off x="5572132" y="24"/>
            <a:ext cx="3571868" cy="6858000"/>
          </a:xfrm>
          <a:noFill/>
          <a:ln/>
        </p:spPr>
      </p:pic>
      <p:cxnSp>
        <p:nvCxnSpPr>
          <p:cNvPr id="6" name="Straight Arrow Connector 5"/>
          <p:cNvCxnSpPr/>
          <p:nvPr/>
        </p:nvCxnSpPr>
        <p:spPr>
          <a:xfrm>
            <a:off x="4143372" y="1000108"/>
            <a:ext cx="2786082" cy="142878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929190" y="1714512"/>
            <a:ext cx="1928826" cy="4286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786314" y="1000132"/>
            <a:ext cx="1928826" cy="57148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43438" y="1643074"/>
            <a:ext cx="2571768" cy="1357298"/>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072066" y="3786190"/>
            <a:ext cx="2214578" cy="1429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857752" y="4143404"/>
            <a:ext cx="2286016" cy="150017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00" y="1500174"/>
            <a:ext cx="8183562" cy="3041650"/>
          </a:xfrm>
        </p:spPr>
        <p:txBody>
          <a:bodyPr>
            <a:noAutofit/>
          </a:bodyPr>
          <a:lstStyle/>
          <a:p>
            <a:pPr eaLnBrk="1" hangingPunct="1">
              <a:buNone/>
              <a:defRPr/>
            </a:pPr>
            <a:r>
              <a:rPr lang="en-US" sz="2000" dirty="0" smtClean="0"/>
              <a:t>Classified   according  to  their :</a:t>
            </a:r>
          </a:p>
          <a:p>
            <a:pPr eaLnBrk="1" hangingPunct="1">
              <a:buNone/>
              <a:defRPr/>
            </a:pPr>
            <a:endParaRPr lang="en-US" sz="2000" dirty="0" smtClean="0"/>
          </a:p>
          <a:p>
            <a:pPr eaLnBrk="1" hangingPunct="1">
              <a:buNone/>
              <a:defRPr/>
            </a:pPr>
            <a:r>
              <a:rPr lang="en-US" sz="2000" dirty="0" smtClean="0"/>
              <a:t>1]      </a:t>
            </a:r>
            <a:r>
              <a:rPr lang="en-US" sz="2000" b="1" dirty="0" smtClean="0">
                <a:solidFill>
                  <a:schemeClr val="bg1"/>
                </a:solidFill>
              </a:rPr>
              <a:t>SHAPE</a:t>
            </a:r>
          </a:p>
          <a:p>
            <a:pPr eaLnBrk="1" hangingPunct="1">
              <a:buNone/>
              <a:defRPr/>
            </a:pPr>
            <a:r>
              <a:rPr lang="en-US" sz="2000" dirty="0" smtClean="0"/>
              <a:t>			Long, Short, Flat, Irregular, </a:t>
            </a:r>
            <a:r>
              <a:rPr lang="en-US" sz="2000" dirty="0" err="1" smtClean="0"/>
              <a:t>Sessamoid</a:t>
            </a:r>
            <a:endParaRPr lang="en-US" sz="2000" dirty="0" smtClean="0"/>
          </a:p>
          <a:p>
            <a:pPr eaLnBrk="1" hangingPunct="1">
              <a:buNone/>
              <a:defRPr/>
            </a:pPr>
            <a:endParaRPr lang="en-US" sz="2000" dirty="0" smtClean="0"/>
          </a:p>
          <a:p>
            <a:pPr eaLnBrk="1" hangingPunct="1">
              <a:buNone/>
              <a:defRPr/>
            </a:pPr>
            <a:r>
              <a:rPr lang="en-US" sz="2000" dirty="0" smtClean="0"/>
              <a:t>2]      </a:t>
            </a:r>
            <a:r>
              <a:rPr lang="en-US" sz="2000" b="1" dirty="0" smtClean="0">
                <a:solidFill>
                  <a:schemeClr val="bg1"/>
                </a:solidFill>
              </a:rPr>
              <a:t>MODE  OF  DEVELOPMENT</a:t>
            </a:r>
          </a:p>
          <a:p>
            <a:pPr eaLnBrk="1" hangingPunct="1">
              <a:buNone/>
              <a:defRPr/>
            </a:pPr>
            <a:r>
              <a:rPr lang="en-US" sz="2000" dirty="0" smtClean="0"/>
              <a:t>			</a:t>
            </a:r>
            <a:r>
              <a:rPr lang="en-US" sz="2000" dirty="0" err="1" smtClean="0"/>
              <a:t>Endochrondal</a:t>
            </a:r>
            <a:r>
              <a:rPr lang="en-US" sz="2000" dirty="0" smtClean="0"/>
              <a:t>, </a:t>
            </a:r>
            <a:r>
              <a:rPr lang="en-US" sz="2000" dirty="0" err="1" smtClean="0"/>
              <a:t>Intramembranous</a:t>
            </a:r>
            <a:endParaRPr lang="en-US" sz="2000" dirty="0" smtClean="0"/>
          </a:p>
          <a:p>
            <a:pPr eaLnBrk="1" hangingPunct="1">
              <a:buNone/>
              <a:defRPr/>
            </a:pPr>
            <a:endParaRPr lang="en-US" sz="2000" dirty="0" smtClean="0"/>
          </a:p>
          <a:p>
            <a:pPr eaLnBrk="1" hangingPunct="1">
              <a:buNone/>
              <a:defRPr/>
            </a:pPr>
            <a:r>
              <a:rPr lang="en-US" sz="2000" dirty="0" smtClean="0"/>
              <a:t>3]      </a:t>
            </a:r>
            <a:r>
              <a:rPr lang="en-US" sz="2000" b="1" dirty="0" smtClean="0">
                <a:solidFill>
                  <a:schemeClr val="bg1"/>
                </a:solidFill>
              </a:rPr>
              <a:t>HISTOLOGIC  APPEARANCE</a:t>
            </a:r>
          </a:p>
          <a:p>
            <a:pPr eaLnBrk="1" hangingPunct="1">
              <a:buNone/>
              <a:defRPr/>
            </a:pPr>
            <a:r>
              <a:rPr lang="en-US" sz="2000" dirty="0" smtClean="0"/>
              <a:t>			Mature (compact, </a:t>
            </a:r>
            <a:r>
              <a:rPr lang="en-US" sz="2000" dirty="0" err="1" smtClean="0"/>
              <a:t>cancellous</a:t>
            </a:r>
            <a:r>
              <a:rPr lang="en-US" sz="2000" dirty="0" smtClean="0"/>
              <a:t>)</a:t>
            </a:r>
          </a:p>
          <a:p>
            <a:pPr eaLnBrk="1" hangingPunct="1">
              <a:buNone/>
              <a:defRPr/>
            </a:pPr>
            <a:r>
              <a:rPr lang="en-US" sz="2000" dirty="0" smtClean="0"/>
              <a:t>			Immature (Woven)</a:t>
            </a:r>
            <a:endParaRPr lang="en-US" sz="2000" dirty="0"/>
          </a:p>
        </p:txBody>
      </p:sp>
      <p:sp>
        <p:nvSpPr>
          <p:cNvPr id="4" name="Slide Number Placeholder 3"/>
          <p:cNvSpPr>
            <a:spLocks noGrp="1"/>
          </p:cNvSpPr>
          <p:nvPr>
            <p:ph type="sldNum" sz="quarter" idx="15"/>
          </p:nvPr>
        </p:nvSpPr>
        <p:spPr>
          <a:xfrm>
            <a:off x="8129588" y="5734050"/>
            <a:ext cx="609600" cy="520700"/>
          </a:xfrm>
        </p:spPr>
        <p:txBody>
          <a:bodyPr/>
          <a:lstStyle/>
          <a:p>
            <a:pPr>
              <a:defRPr/>
            </a:pPr>
            <a:fld id="{88D3679F-9C52-43C8-A4E4-87444AA5A0FB}" type="slidenum">
              <a:rPr lang="en-US"/>
              <a:pPr>
                <a:defRPr/>
              </a:pPr>
              <a:t>8</a:t>
            </a:fld>
            <a:endParaRPr lang="en-US"/>
          </a:p>
        </p:txBody>
      </p:sp>
      <p:sp>
        <p:nvSpPr>
          <p:cNvPr id="2" name="Title 1"/>
          <p:cNvSpPr>
            <a:spLocks noGrp="1"/>
          </p:cNvSpPr>
          <p:nvPr>
            <p:ph type="title"/>
          </p:nvPr>
        </p:nvSpPr>
        <p:spPr>
          <a:xfrm>
            <a:off x="1500166" y="71414"/>
            <a:ext cx="8183563" cy="1050925"/>
          </a:xfrm>
        </p:spPr>
        <p:txBody>
          <a:bodyPr/>
          <a:lstStyle/>
          <a:p>
            <a:pPr eaLnBrk="1" hangingPunct="1">
              <a:defRPr/>
            </a:pPr>
            <a:r>
              <a:rPr lang="en-US" b="1" u="sng" dirty="0" smtClean="0"/>
              <a:t>Classification  Of  Bones</a:t>
            </a:r>
            <a:endParaRPr lang="en-US" b="1" u="sng"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348" y="1357298"/>
            <a:ext cx="6972320" cy="4225925"/>
          </a:xfrm>
        </p:spPr>
        <p:txBody>
          <a:bodyPr>
            <a:normAutofit fontScale="92500" lnSpcReduction="20000"/>
          </a:bodyPr>
          <a:lstStyle/>
          <a:p>
            <a:pPr eaLnBrk="1" hangingPunct="1">
              <a:defRPr/>
            </a:pPr>
            <a:r>
              <a:rPr lang="en-US" dirty="0" smtClean="0"/>
              <a:t>1]  </a:t>
            </a:r>
            <a:r>
              <a:rPr lang="en-US" b="1" dirty="0" smtClean="0">
                <a:solidFill>
                  <a:schemeClr val="bg1"/>
                </a:solidFill>
              </a:rPr>
              <a:t>MATURE   BONE</a:t>
            </a:r>
          </a:p>
          <a:p>
            <a:pPr>
              <a:defRPr/>
            </a:pPr>
            <a:r>
              <a:rPr lang="en-US" dirty="0" smtClean="0"/>
              <a:t>2]  </a:t>
            </a:r>
            <a:r>
              <a:rPr lang="en-US" b="1" dirty="0" smtClean="0">
                <a:solidFill>
                  <a:schemeClr val="bg1"/>
                </a:solidFill>
              </a:rPr>
              <a:t>IMMATURE  BONE / Woven Bone</a:t>
            </a:r>
          </a:p>
          <a:p>
            <a:pPr eaLnBrk="1" hangingPunct="1">
              <a:defRPr/>
            </a:pPr>
            <a:endParaRPr lang="en-US" dirty="0" smtClean="0"/>
          </a:p>
          <a:p>
            <a:pPr>
              <a:buNone/>
              <a:defRPr/>
            </a:pPr>
            <a:r>
              <a:rPr lang="en-US" dirty="0" smtClean="0"/>
              <a:t>2 kinds of MATURE  BONE</a:t>
            </a:r>
          </a:p>
          <a:p>
            <a:pPr lvl="1">
              <a:buFont typeface="Wingdings" pitchFamily="2" charset="2"/>
              <a:buChar char="Ø"/>
            </a:pPr>
            <a:r>
              <a:rPr lang="en-US" dirty="0" smtClean="0"/>
              <a:t> Compact bone (dense bone / cortical bone/ lamellar bone)</a:t>
            </a:r>
          </a:p>
          <a:p>
            <a:pPr lvl="1">
              <a:buNone/>
            </a:pPr>
            <a:r>
              <a:rPr lang="en-US" dirty="0" smtClean="0"/>
              <a:t>			</a:t>
            </a:r>
            <a:r>
              <a:rPr lang="en-US" dirty="0" smtClean="0">
                <a:solidFill>
                  <a:schemeClr val="bg1"/>
                </a:solidFill>
              </a:rPr>
              <a:t>hard outer layer </a:t>
            </a:r>
          </a:p>
          <a:p>
            <a:pPr lvl="1">
              <a:buNone/>
            </a:pPr>
            <a:r>
              <a:rPr lang="en-US" dirty="0" smtClean="0">
                <a:solidFill>
                  <a:schemeClr val="bg1"/>
                </a:solidFill>
              </a:rPr>
              <a:t>			responsible for stability of skeleton</a:t>
            </a:r>
          </a:p>
          <a:p>
            <a:pPr lvl="1">
              <a:buFont typeface="Wingdings" pitchFamily="2" charset="2"/>
              <a:buChar char="Ø"/>
            </a:pPr>
            <a:endParaRPr lang="en-US" dirty="0" smtClean="0"/>
          </a:p>
          <a:p>
            <a:pPr lvl="1">
              <a:buFont typeface="Wingdings" pitchFamily="2" charset="2"/>
              <a:buChar char="Ø"/>
            </a:pPr>
            <a:r>
              <a:rPr lang="en-US" dirty="0" smtClean="0"/>
              <a:t>Spongy bone (</a:t>
            </a:r>
            <a:r>
              <a:rPr lang="en-US" dirty="0" err="1" smtClean="0"/>
              <a:t>cancellous</a:t>
            </a:r>
            <a:r>
              <a:rPr lang="en-US" dirty="0" smtClean="0"/>
              <a:t> bone / </a:t>
            </a:r>
            <a:r>
              <a:rPr lang="en-US" dirty="0" err="1" smtClean="0"/>
              <a:t>trabecular</a:t>
            </a:r>
            <a:r>
              <a:rPr lang="en-US" dirty="0" smtClean="0"/>
              <a:t> bone / </a:t>
            </a:r>
            <a:r>
              <a:rPr lang="en-US" dirty="0" err="1" smtClean="0"/>
              <a:t>medullary</a:t>
            </a:r>
            <a:r>
              <a:rPr lang="en-US" dirty="0" smtClean="0"/>
              <a:t> bone)</a:t>
            </a:r>
          </a:p>
          <a:p>
            <a:pPr lvl="1">
              <a:buNone/>
            </a:pPr>
            <a:r>
              <a:rPr lang="en-US" dirty="0" smtClean="0"/>
              <a:t>			 </a:t>
            </a:r>
            <a:r>
              <a:rPr lang="en-US" dirty="0" err="1" smtClean="0">
                <a:solidFill>
                  <a:schemeClr val="bg1"/>
                </a:solidFill>
              </a:rPr>
              <a:t>harbours</a:t>
            </a:r>
            <a:r>
              <a:rPr lang="en-US" dirty="0" smtClean="0">
                <a:solidFill>
                  <a:schemeClr val="bg1"/>
                </a:solidFill>
              </a:rPr>
              <a:t> bone marrow</a:t>
            </a:r>
          </a:p>
          <a:p>
            <a:pPr lvl="1">
              <a:buNone/>
            </a:pPr>
            <a:r>
              <a:rPr lang="en-US" dirty="0" smtClean="0">
                <a:solidFill>
                  <a:schemeClr val="bg1"/>
                </a:solidFill>
              </a:rPr>
              <a:t>			 accounts for elasticity </a:t>
            </a:r>
          </a:p>
          <a:p>
            <a:pPr lvl="1">
              <a:buFont typeface="Wingdings" pitchFamily="2" charset="2"/>
              <a:buChar char="Ø"/>
            </a:pPr>
            <a:endParaRPr lang="en-US" dirty="0" smtClean="0"/>
          </a:p>
          <a:p>
            <a:pPr lvl="1">
              <a:buFont typeface="Wingdings" pitchFamily="2" charset="2"/>
              <a:buChar char="Ø"/>
            </a:pPr>
            <a:endParaRPr lang="en-US" dirty="0" smtClean="0"/>
          </a:p>
          <a:p>
            <a:pPr eaLnBrk="1" hangingPunct="1">
              <a:defRPr/>
            </a:pPr>
            <a:endParaRPr lang="en-US" dirty="0"/>
          </a:p>
        </p:txBody>
      </p:sp>
      <p:sp>
        <p:nvSpPr>
          <p:cNvPr id="4" name="Slide Number Placeholder 3"/>
          <p:cNvSpPr>
            <a:spLocks noGrp="1"/>
          </p:cNvSpPr>
          <p:nvPr>
            <p:ph type="sldNum" sz="quarter" idx="15"/>
          </p:nvPr>
        </p:nvSpPr>
        <p:spPr>
          <a:xfrm>
            <a:off x="8129588" y="5734050"/>
            <a:ext cx="609600" cy="520700"/>
          </a:xfrm>
        </p:spPr>
        <p:txBody>
          <a:bodyPr/>
          <a:lstStyle/>
          <a:p>
            <a:pPr>
              <a:defRPr/>
            </a:pPr>
            <a:fld id="{005EC612-6D80-4A10-8FB8-08EAF43903D9}" type="slidenum">
              <a:rPr lang="en-US"/>
              <a:pPr>
                <a:defRPr/>
              </a:pPr>
              <a:t>9</a:t>
            </a:fld>
            <a:endParaRPr lang="en-US"/>
          </a:p>
        </p:txBody>
      </p:sp>
      <p:sp>
        <p:nvSpPr>
          <p:cNvPr id="2" name="Title 1"/>
          <p:cNvSpPr>
            <a:spLocks noGrp="1"/>
          </p:cNvSpPr>
          <p:nvPr>
            <p:ph type="title"/>
          </p:nvPr>
        </p:nvSpPr>
        <p:spPr>
          <a:xfrm>
            <a:off x="623891" y="-16"/>
            <a:ext cx="6805629" cy="1143000"/>
          </a:xfrm>
        </p:spPr>
        <p:txBody>
          <a:bodyPr>
            <a:normAutofit/>
          </a:bodyPr>
          <a:lstStyle/>
          <a:p>
            <a:pPr eaLnBrk="1" hangingPunct="1">
              <a:defRPr/>
            </a:pPr>
            <a:r>
              <a:rPr lang="en-US" sz="2400" dirty="0" smtClean="0"/>
              <a:t>3] </a:t>
            </a:r>
            <a:r>
              <a:rPr lang="en-US" sz="2400" dirty="0" smtClean="0">
                <a:solidFill>
                  <a:schemeClr val="bg1"/>
                </a:solidFill>
              </a:rPr>
              <a:t>CLASSIFICATION  BASED  ON THEIR  HISTOLOGIC  APPEARANCE</a:t>
            </a:r>
            <a:endParaRPr lang="en-US" sz="2400" dirty="0">
              <a:solidFill>
                <a:schemeClr val="bg1"/>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13.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14.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15.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16.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_Title"/>
</p:tagLst>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Theme7">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66"/>
        </a:lt1>
        <a:dk2>
          <a:srgbClr val="000000"/>
        </a:dk2>
        <a:lt2>
          <a:srgbClr val="CCCCCC"/>
        </a:lt2>
        <a:accent1>
          <a:srgbClr val="A16B00"/>
        </a:accent1>
        <a:accent2>
          <a:srgbClr val="8C5E00"/>
        </a:accent2>
        <a:accent3>
          <a:srgbClr val="FFE2B8"/>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66"/>
        </a:lt1>
        <a:dk2>
          <a:srgbClr val="000000"/>
        </a:dk2>
        <a:lt2>
          <a:srgbClr val="CCCCCC"/>
        </a:lt2>
        <a:accent1>
          <a:srgbClr val="807113"/>
        </a:accent1>
        <a:accent2>
          <a:srgbClr val="994B08"/>
        </a:accent2>
        <a:accent3>
          <a:srgbClr val="FFE2B8"/>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66"/>
        </a:lt1>
        <a:dk2>
          <a:srgbClr val="000000"/>
        </a:dk2>
        <a:lt2>
          <a:srgbClr val="CCCCCC"/>
        </a:lt2>
        <a:accent1>
          <a:srgbClr val="336580"/>
        </a:accent1>
        <a:accent2>
          <a:srgbClr val="7A5200"/>
        </a:accent2>
        <a:accent3>
          <a:srgbClr val="FFE2B8"/>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66"/>
        </a:lt1>
        <a:dk2>
          <a:srgbClr val="000000"/>
        </a:dk2>
        <a:lt2>
          <a:srgbClr val="CCCCCC"/>
        </a:lt2>
        <a:accent1>
          <a:srgbClr val="547A31"/>
        </a:accent1>
        <a:accent2>
          <a:srgbClr val="445187"/>
        </a:accent2>
        <a:accent3>
          <a:srgbClr val="FFE2B8"/>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A16B00"/>
        </a:accent1>
        <a:accent2>
          <a:srgbClr val="8C5E00"/>
        </a:accent2>
        <a:accent3>
          <a:srgbClr val="FFFFFF"/>
        </a:accent3>
        <a:accent4>
          <a:srgbClr val="000000"/>
        </a:accent4>
        <a:accent5>
          <a:srgbClr val="CDBAAA"/>
        </a:accent5>
        <a:accent6>
          <a:srgbClr val="7E5400"/>
        </a:accent6>
        <a:hlink>
          <a:srgbClr val="7A5200"/>
        </a:hlink>
        <a:folHlink>
          <a:srgbClr val="6E4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07113"/>
        </a:accent1>
        <a:accent2>
          <a:srgbClr val="994B08"/>
        </a:accent2>
        <a:accent3>
          <a:srgbClr val="FFFFFF"/>
        </a:accent3>
        <a:accent4>
          <a:srgbClr val="000000"/>
        </a:accent4>
        <a:accent5>
          <a:srgbClr val="C0BBAA"/>
        </a:accent5>
        <a:accent6>
          <a:srgbClr val="8A4306"/>
        </a:accent6>
        <a:hlink>
          <a:srgbClr val="734C00"/>
        </a:hlink>
        <a:folHlink>
          <a:srgbClr val="87352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8F8F8"/>
        </a:lt1>
        <a:dk2>
          <a:srgbClr val="000000"/>
        </a:dk2>
        <a:lt2>
          <a:srgbClr val="CCCCCC"/>
        </a:lt2>
        <a:accent1>
          <a:srgbClr val="336580"/>
        </a:accent1>
        <a:accent2>
          <a:srgbClr val="7A5200"/>
        </a:accent2>
        <a:accent3>
          <a:srgbClr val="FBFBFB"/>
        </a:accent3>
        <a:accent4>
          <a:srgbClr val="000000"/>
        </a:accent4>
        <a:accent5>
          <a:srgbClr val="ADB8C0"/>
        </a:accent5>
        <a:accent6>
          <a:srgbClr val="6E4900"/>
        </a:accent6>
        <a:hlink>
          <a:srgbClr val="503F73"/>
        </a:hlink>
        <a:folHlink>
          <a:srgbClr val="1D523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47A31"/>
        </a:accent1>
        <a:accent2>
          <a:srgbClr val="445187"/>
        </a:accent2>
        <a:accent3>
          <a:srgbClr val="FFFFFF"/>
        </a:accent3>
        <a:accent4>
          <a:srgbClr val="000000"/>
        </a:accent4>
        <a:accent5>
          <a:srgbClr val="B3BEAD"/>
        </a:accent5>
        <a:accent6>
          <a:srgbClr val="3D497A"/>
        </a:accent6>
        <a:hlink>
          <a:srgbClr val="80334A"/>
        </a:hlink>
        <a:folHlink>
          <a:srgbClr val="614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6">
  <a:themeElements>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Office Theme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CC9933"/>
        </a:dk2>
        <a:lt2>
          <a:srgbClr val="FFFFFF"/>
        </a:lt2>
        <a:accent1>
          <a:srgbClr val="F7BE4A"/>
        </a:accent1>
        <a:accent2>
          <a:srgbClr val="FFC573"/>
        </a:accent2>
        <a:accent3>
          <a:srgbClr val="E2CAAD"/>
        </a:accent3>
        <a:accent4>
          <a:srgbClr val="DADADA"/>
        </a:accent4>
        <a:accent5>
          <a:srgbClr val="FADBB1"/>
        </a:accent5>
        <a:accent6>
          <a:srgbClr val="E7B268"/>
        </a:accent6>
        <a:hlink>
          <a:srgbClr val="FFD480"/>
        </a:hlink>
        <a:folHlink>
          <a:srgbClr val="FFD8A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CC9933"/>
        </a:dk2>
        <a:lt2>
          <a:srgbClr val="FFFFFF"/>
        </a:lt2>
        <a:accent1>
          <a:srgbClr val="F2DA3D"/>
        </a:accent1>
        <a:accent2>
          <a:srgbClr val="FFBB80"/>
        </a:accent2>
        <a:accent3>
          <a:srgbClr val="E2CAAD"/>
        </a:accent3>
        <a:accent4>
          <a:srgbClr val="DADADA"/>
        </a:accent4>
        <a:accent5>
          <a:srgbClr val="F7EAAF"/>
        </a:accent5>
        <a:accent6>
          <a:srgbClr val="E7A973"/>
        </a:accent6>
        <a:hlink>
          <a:srgbClr val="FFD98C"/>
        </a:hlink>
        <a:folHlink>
          <a:srgbClr val="EBD6D3"/>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FF"/>
        </a:lt1>
        <a:dk2>
          <a:srgbClr val="CC9933"/>
        </a:dk2>
        <a:lt2>
          <a:srgbClr val="FFFFFF"/>
        </a:lt2>
        <a:accent1>
          <a:srgbClr val="B2E2FF"/>
        </a:accent1>
        <a:accent2>
          <a:srgbClr val="FFD480"/>
        </a:accent2>
        <a:accent3>
          <a:srgbClr val="E2CAAD"/>
        </a:accent3>
        <a:accent4>
          <a:srgbClr val="DADADA"/>
        </a:accent4>
        <a:accent5>
          <a:srgbClr val="D5EEFF"/>
        </a:accent5>
        <a:accent6>
          <a:srgbClr val="E7C073"/>
        </a:accent6>
        <a:hlink>
          <a:srgbClr val="E5D9FF"/>
        </a:hlink>
        <a:folHlink>
          <a:srgbClr val="DAF2E3"/>
        </a:folHlink>
      </a:clrScheme>
      <a:clrMap bg1="dk2" tx1="lt1" bg2="dk1" tx2="lt2" accent1="accent1" accent2="accent2" accent3="accent3" accent4="accent4" accent5="accent5" accent6="accent6" hlink="hlink" folHlink="folHlink"/>
    </a:extraClrScheme>
    <a:extraClrScheme>
      <a:clrScheme name="1_Default Design 4">
        <a:dk1>
          <a:srgbClr val="000000"/>
        </a:dk1>
        <a:lt1>
          <a:srgbClr val="FFFFFF"/>
        </a:lt1>
        <a:dk2>
          <a:srgbClr val="CC9933"/>
        </a:dk2>
        <a:lt2>
          <a:srgbClr val="FFFFFF"/>
        </a:lt2>
        <a:accent1>
          <a:srgbClr val="C8E6AC"/>
        </a:accent1>
        <a:accent2>
          <a:srgbClr val="CCD7FF"/>
        </a:accent2>
        <a:accent3>
          <a:srgbClr val="E2CAAD"/>
        </a:accent3>
        <a:accent4>
          <a:srgbClr val="DADADA"/>
        </a:accent4>
        <a:accent5>
          <a:srgbClr val="E0F0D2"/>
        </a:accent5>
        <a:accent6>
          <a:srgbClr val="B9C3E7"/>
        </a:accent6>
        <a:hlink>
          <a:srgbClr val="F2DAE1"/>
        </a:hlink>
        <a:folHlink>
          <a:srgbClr val="FFD98C"/>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7BE4A"/>
        </a:accent1>
        <a:accent2>
          <a:srgbClr val="FFC573"/>
        </a:accent2>
        <a:accent3>
          <a:srgbClr val="FFFFFF"/>
        </a:accent3>
        <a:accent4>
          <a:srgbClr val="000000"/>
        </a:accent4>
        <a:accent5>
          <a:srgbClr val="FADBB1"/>
        </a:accent5>
        <a:accent6>
          <a:srgbClr val="E7B268"/>
        </a:accent6>
        <a:hlink>
          <a:srgbClr val="FFD480"/>
        </a:hlink>
        <a:folHlink>
          <a:srgbClr val="FFD8A6"/>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F2DA3D"/>
        </a:accent1>
        <a:accent2>
          <a:srgbClr val="FFBB80"/>
        </a:accent2>
        <a:accent3>
          <a:srgbClr val="FFFFFF"/>
        </a:accent3>
        <a:accent4>
          <a:srgbClr val="000000"/>
        </a:accent4>
        <a:accent5>
          <a:srgbClr val="F7EAAF"/>
        </a:accent5>
        <a:accent6>
          <a:srgbClr val="E7A973"/>
        </a:accent6>
        <a:hlink>
          <a:srgbClr val="FFD98C"/>
        </a:hlink>
        <a:folHlink>
          <a:srgbClr val="EBD6D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B2E2FF"/>
        </a:accent1>
        <a:accent2>
          <a:srgbClr val="FFD480"/>
        </a:accent2>
        <a:accent3>
          <a:srgbClr val="FFFFFF"/>
        </a:accent3>
        <a:accent4>
          <a:srgbClr val="000000"/>
        </a:accent4>
        <a:accent5>
          <a:srgbClr val="D5EEFF"/>
        </a:accent5>
        <a:accent6>
          <a:srgbClr val="E7C073"/>
        </a:accent6>
        <a:hlink>
          <a:srgbClr val="E5D9FF"/>
        </a:hlink>
        <a:folHlink>
          <a:srgbClr val="DAF2E3"/>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C8E6AC"/>
        </a:accent1>
        <a:accent2>
          <a:srgbClr val="CCD7FF"/>
        </a:accent2>
        <a:accent3>
          <a:srgbClr val="FFFFFF"/>
        </a:accent3>
        <a:accent4>
          <a:srgbClr val="000000"/>
        </a:accent4>
        <a:accent5>
          <a:srgbClr val="E0F0D2"/>
        </a:accent5>
        <a:accent6>
          <a:srgbClr val="B9C3E7"/>
        </a:accent6>
        <a:hlink>
          <a:srgbClr val="F2DAE1"/>
        </a:hlink>
        <a:folHlink>
          <a:srgbClr val="FFD98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Theme7</Template>
  <TotalTime>4325</TotalTime>
  <Words>1127</Words>
  <Application>Microsoft Office PowerPoint</Application>
  <PresentationFormat>On-screen Show (4:3)</PresentationFormat>
  <Paragraphs>387</Paragraphs>
  <Slides>41</Slides>
  <Notes>0</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41</vt:i4>
      </vt:variant>
    </vt:vector>
  </HeadingPairs>
  <TitlesOfParts>
    <vt:vector size="47" baseType="lpstr">
      <vt:lpstr>Theme7</vt:lpstr>
      <vt:lpstr>1_Default Design</vt:lpstr>
      <vt:lpstr>Theme6</vt:lpstr>
      <vt:lpstr>2_Default Design</vt:lpstr>
      <vt:lpstr>Paper</vt:lpstr>
      <vt:lpstr>Image</vt:lpstr>
      <vt:lpstr>Alveolar Bone</vt:lpstr>
      <vt:lpstr>Specific learning Objectives </vt:lpstr>
      <vt:lpstr>OBJECTIVES</vt:lpstr>
      <vt:lpstr>CONTENTS</vt:lpstr>
      <vt:lpstr>BONE</vt:lpstr>
      <vt:lpstr>Introduction to BONE</vt:lpstr>
      <vt:lpstr>STRUCTURE OF A BONE</vt:lpstr>
      <vt:lpstr>Classification  Of  Bones</vt:lpstr>
      <vt:lpstr>3] CLASSIFICATION  BASED  ON THEIR  HISTOLOGIC  APPEARANCE</vt:lpstr>
      <vt:lpstr>Slide 10</vt:lpstr>
      <vt:lpstr>Compact Bone    (Histology)</vt:lpstr>
      <vt:lpstr>Compact  bone - Histology</vt:lpstr>
      <vt:lpstr>Slide 13</vt:lpstr>
      <vt:lpstr>SPONGY BONE  </vt:lpstr>
      <vt:lpstr>Woven Bone</vt:lpstr>
      <vt:lpstr>Slide 16</vt:lpstr>
      <vt:lpstr>BONE CELLS</vt:lpstr>
      <vt:lpstr>Osteoblasts</vt:lpstr>
      <vt:lpstr>Osteocytes </vt:lpstr>
      <vt:lpstr>OSTEOCLAST</vt:lpstr>
      <vt:lpstr>Osteoclasts      Osteocytes</vt:lpstr>
      <vt:lpstr>Slide 22</vt:lpstr>
      <vt:lpstr>Slide 23</vt:lpstr>
      <vt:lpstr>Slide 24</vt:lpstr>
      <vt:lpstr>Slide 25</vt:lpstr>
      <vt:lpstr>Jaw bones</vt:lpstr>
      <vt:lpstr>Compact bone    Spongy bone </vt:lpstr>
      <vt:lpstr>Slide 28</vt:lpstr>
      <vt:lpstr>Alveolar Process</vt:lpstr>
      <vt:lpstr>ALVEOLAR BONE PROPER –     (describe about compact/lamellar bone)</vt:lpstr>
      <vt:lpstr>Parts of Alveolar bone</vt:lpstr>
      <vt:lpstr>Slide 32</vt:lpstr>
      <vt:lpstr>Cribriform plate</vt:lpstr>
      <vt:lpstr>Slide 34</vt:lpstr>
      <vt:lpstr>Bundle bone</vt:lpstr>
      <vt:lpstr>Functions of alveolar bone</vt:lpstr>
      <vt:lpstr>Summary</vt:lpstr>
      <vt:lpstr>Take home message</vt:lpstr>
      <vt:lpstr>References</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Sudhanshu Dixit</dc:creator>
  <cp:lastModifiedBy>OP</cp:lastModifiedBy>
  <cp:revision>77</cp:revision>
  <dcterms:created xsi:type="dcterms:W3CDTF">2016-07-11T07:48:43Z</dcterms:created>
  <dcterms:modified xsi:type="dcterms:W3CDTF">2023-03-03T09:58:43Z</dcterms:modified>
</cp:coreProperties>
</file>